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1" r:id="rId2"/>
    <p:sldId id="272" r:id="rId3"/>
    <p:sldId id="259" r:id="rId4"/>
    <p:sldId id="261" r:id="rId5"/>
    <p:sldId id="260" r:id="rId6"/>
    <p:sldId id="269" r:id="rId7"/>
    <p:sldId id="270" r:id="rId8"/>
    <p:sldId id="267" r:id="rId9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7F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EC876-2873-870C-E771-F5A9C05E71DA}" v="5" dt="2024-12-16T14:40:09.3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D27102A9-8310-4765-A935-A1911B00CA55}" styleName="Light Style 1 –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–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55"/>
    <p:restoredTop sz="94702"/>
  </p:normalViewPr>
  <p:slideViewPr>
    <p:cSldViewPr snapToGrid="0">
      <p:cViewPr varScale="1">
        <p:scale>
          <a:sx n="78" d="100"/>
          <a:sy n="78" d="100"/>
        </p:scale>
        <p:origin x="1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World-Wide Customer Support Market Projection</a:t>
            </a:r>
          </a:p>
        </c:rich>
      </c:tx>
      <c:layout>
        <c:manualLayout>
          <c:xMode val="edge"/>
          <c:yMode val="edge"/>
          <c:x val="0.1358454106280193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 Size (USD Million)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Sheet1!$A$2:$A$8</c:f>
              <c:numCache>
                <c:formatCode>General</c:formatCode>
                <c:ptCount val="7"/>
                <c:pt idx="0">
                  <c:v>2024</c:v>
                </c:pt>
                <c:pt idx="1">
                  <c:v>2025</c:v>
                </c:pt>
                <c:pt idx="2">
                  <c:v>2026</c:v>
                </c:pt>
                <c:pt idx="3">
                  <c:v>2027</c:v>
                </c:pt>
                <c:pt idx="4">
                  <c:v>2028</c:v>
                </c:pt>
                <c:pt idx="5">
                  <c:v>2029</c:v>
                </c:pt>
                <c:pt idx="6">
                  <c:v>2030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13300</c:v>
                </c:pt>
                <c:pt idx="1">
                  <c:v>14800</c:v>
                </c:pt>
                <c:pt idx="2">
                  <c:v>16500</c:v>
                </c:pt>
                <c:pt idx="3">
                  <c:v>18400</c:v>
                </c:pt>
                <c:pt idx="4">
                  <c:v>20500</c:v>
                </c:pt>
                <c:pt idx="5">
                  <c:v>22800</c:v>
                </c:pt>
                <c:pt idx="6">
                  <c:v>25300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6A-094F-8415-97C29717DE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625230736"/>
        <c:axId val="142513280"/>
      </c:barChart>
      <c:catAx>
        <c:axId val="625230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2513280"/>
        <c:crosses val="autoZero"/>
        <c:auto val="1"/>
        <c:lblAlgn val="ctr"/>
        <c:lblOffset val="100"/>
        <c:noMultiLvlLbl val="0"/>
      </c:catAx>
      <c:valAx>
        <c:axId val="142513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5230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Assist.AI Revenue Proje</a:t>
            </a:r>
            <a:r>
              <a:rPr lang="en-US" baseline="0"/>
              <a:t>ction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Assist.AI (USD Million)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3"/>
              <c:tx>
                <c:rich>
                  <a:bodyPr/>
                  <a:lstStyle/>
                  <a:p>
                    <a:fld id="{A1742242-4860-43F6-A61D-5DCC05DC7988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FC6-4074-93D1-6A16FCF15E01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5FC6-4074-93D1-6A16FCF15E01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5FC6-4074-93D1-6A16FCF15E01}"/>
                </c:ext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5FC6-4074-93D1-6A16FCF15E0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2024</c:v>
                </c:pt>
                <c:pt idx="1">
                  <c:v>2025</c:v>
                </c:pt>
                <c:pt idx="2">
                  <c:v>2026</c:v>
                </c:pt>
                <c:pt idx="3">
                  <c:v>2027</c:v>
                </c:pt>
                <c:pt idx="4">
                  <c:v>2028</c:v>
                </c:pt>
                <c:pt idx="5">
                  <c:v>2029</c:v>
                </c:pt>
                <c:pt idx="6">
                  <c:v>2030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10</c:v>
                </c:pt>
                <c:pt idx="3">
                  <c:v>30</c:v>
                </c:pt>
                <c:pt idx="4">
                  <c:v>70</c:v>
                </c:pt>
                <c:pt idx="5">
                  <c:v>150</c:v>
                </c:pt>
                <c:pt idx="6">
                  <c:v>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6CB-BF44-B423-856E9ADBA6C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625230736"/>
        <c:axId val="142513280"/>
      </c:barChart>
      <c:catAx>
        <c:axId val="625230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2513280"/>
        <c:crosses val="autoZero"/>
        <c:auto val="1"/>
        <c:lblAlgn val="ctr"/>
        <c:lblOffset val="100"/>
        <c:noMultiLvlLbl val="0"/>
      </c:catAx>
      <c:valAx>
        <c:axId val="142513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5230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0784130244588992"/>
          <c:y val="0.91692417366796142"/>
          <c:w val="0.49613449899660828"/>
          <c:h val="5.97266863663544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cap="none" spc="0" baseline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Customer</a:t>
            </a:r>
            <a:r>
              <a:rPr lang="en-US" sz="1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Support 10B Market Share </a:t>
            </a:r>
          </a:p>
        </c:rich>
      </c:tx>
      <c:layout>
        <c:manualLayout>
          <c:xMode val="edge"/>
          <c:yMode val="edge"/>
          <c:x val="0.21994135123259778"/>
          <c:y val="3.3585293555299508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Market Share (%)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0-491B-2049-93F6-4ADB5348975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91B-2049-93F6-4ADB5348975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491B-2049-93F6-4ADB5348975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91B-2049-93F6-4ADB5348975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491B-2049-93F6-4ADB5348975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91B-2049-93F6-4ADB5348975E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491B-2049-93F6-4ADB5348975E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491B-2049-93F6-4ADB5348975E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491B-2049-93F6-4ADB5348975E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0-491B-2049-93F6-4ADB5348975E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491B-2049-93F6-4ADB5348975E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491B-2049-93F6-4ADB5348975E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491B-2049-93F6-4ADB5348975E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4-491B-2049-93F6-4ADB5348975E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491B-2049-93F6-4ADB5348975E}"/>
                </c:ext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6-491B-2049-93F6-4ADB5348975E}"/>
                </c:ext>
              </c:extLst>
            </c:dLbl>
            <c:dLbl>
              <c:idx val="7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491B-2049-93F6-4ADB5348975E}"/>
                </c:ext>
              </c:extLst>
            </c:dLbl>
            <c:dLbl>
              <c:idx val="8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8-491B-2049-93F6-4ADB5348975E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Sheet1!$A$2:$A$10</c:f>
              <c:strCache>
                <c:ptCount val="9"/>
                <c:pt idx="0">
                  <c:v>Salesforce</c:v>
                </c:pt>
                <c:pt idx="1">
                  <c:v>Zendesk</c:v>
                </c:pt>
                <c:pt idx="2">
                  <c:v>Freshworks</c:v>
                </c:pt>
                <c:pt idx="3">
                  <c:v>ServiceNow</c:v>
                </c:pt>
                <c:pt idx="4">
                  <c:v>HubSpot</c:v>
                </c:pt>
                <c:pt idx="5">
                  <c:v>Microsoft</c:v>
                </c:pt>
                <c:pt idx="6">
                  <c:v>Zoho</c:v>
                </c:pt>
                <c:pt idx="7">
                  <c:v>Oracle</c:v>
                </c:pt>
                <c:pt idx="8">
                  <c:v>Other</c:v>
                </c:pt>
              </c:strCache>
            </c:strRef>
          </c:cat>
          <c:val>
            <c:numRef>
              <c:f>Sheet1!$B$2:$B$10</c:f>
              <c:numCache>
                <c:formatCode>0.00%</c:formatCode>
                <c:ptCount val="9"/>
                <c:pt idx="0">
                  <c:v>0.23899999999999999</c:v>
                </c:pt>
                <c:pt idx="1">
                  <c:v>0.153</c:v>
                </c:pt>
                <c:pt idx="2">
                  <c:v>0.121</c:v>
                </c:pt>
                <c:pt idx="3">
                  <c:v>0.104</c:v>
                </c:pt>
                <c:pt idx="4">
                  <c:v>8.5999999999999993E-2</c:v>
                </c:pt>
                <c:pt idx="5">
                  <c:v>8.1000000000000003E-2</c:v>
                </c:pt>
                <c:pt idx="6">
                  <c:v>6.5000000000000002E-2</c:v>
                </c:pt>
                <c:pt idx="7">
                  <c:v>5.7000000000000002E-2</c:v>
                </c:pt>
                <c:pt idx="8">
                  <c:v>9.4E-2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54-5040-A65F-BE8302E4FB32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Regional</a:t>
            </a:r>
            <a:r>
              <a:rPr lang="en-US" sz="1800" b="0" cap="none" spc="0" baseline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Customer Support</a:t>
            </a:r>
            <a:r>
              <a:rPr lang="en-US" sz="1800" b="0" cap="none" spc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Market Share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Combined Market Share (2024)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343-4ED0-B4A3-072A4077F6C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343-4ED0-B4A3-072A4077F6C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343-4ED0-B4A3-072A4077F6C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343-4ED0-B4A3-072A4077F6C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1343-4ED0-B4A3-072A4077F6C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1343-4ED0-B4A3-072A4077F6C2}"/>
              </c:ext>
            </c:extLst>
          </c:dPt>
          <c:dLbls>
            <c:dLbl>
              <c:idx val="0"/>
              <c:layout>
                <c:manualLayout>
                  <c:x val="7.3553209802412117E-2"/>
                  <c:y val="4.366088162188937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343-4ED0-B4A3-072A4077F6C2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1343-4ED0-B4A3-072A4077F6C2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1343-4ED0-B4A3-072A4077F6C2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1343-4ED0-B4A3-072A4077F6C2}"/>
                </c:ext>
              </c:extLst>
            </c:dLbl>
            <c:dLbl>
              <c:idx val="4"/>
              <c:layout>
                <c:manualLayout>
                  <c:x val="-4.3803882773660638E-2"/>
                  <c:y val="0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343-4ED0-B4A3-072A4077F6C2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1343-4ED0-B4A3-072A4077F6C2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India</c:v>
                </c:pt>
                <c:pt idx="1">
                  <c:v>Europe</c:v>
                </c:pt>
                <c:pt idx="2">
                  <c:v>Latin America</c:v>
                </c:pt>
                <c:pt idx="3">
                  <c:v>Asia-Pacific</c:v>
                </c:pt>
                <c:pt idx="4">
                  <c:v>Middle East &amp; Africa (MEA)</c:v>
                </c:pt>
                <c:pt idx="5">
                  <c:v>North America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0.05</c:v>
                </c:pt>
                <c:pt idx="1">
                  <c:v>0.3</c:v>
                </c:pt>
                <c:pt idx="2">
                  <c:v>0.02</c:v>
                </c:pt>
                <c:pt idx="3">
                  <c:v>0.18</c:v>
                </c:pt>
                <c:pt idx="4">
                  <c:v>0.02</c:v>
                </c:pt>
                <c:pt idx="5">
                  <c:v>0.43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1343-4ED0-B4A3-072A4077F6C2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Agents Salary Cost Saving 40%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Without Assist.ai</c:v>
                </c:pt>
                <c:pt idx="1">
                  <c:v>With Assist.ai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12500</c:v>
                </c:pt>
                <c:pt idx="1">
                  <c:v>7500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EA-AC41-B75B-C5BAFCDB12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88537632"/>
        <c:axId val="888539360"/>
      </c:barChart>
      <c:catAx>
        <c:axId val="888537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8539360"/>
        <c:crosses val="autoZero"/>
        <c:auto val="1"/>
        <c:lblAlgn val="ctr"/>
        <c:lblOffset val="100"/>
        <c:noMultiLvlLbl val="0"/>
      </c:catAx>
      <c:valAx>
        <c:axId val="888539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8537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Subscription Cost Saving 70%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Subscription Cost Saving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Without Assist.ai</c:v>
                </c:pt>
                <c:pt idx="1">
                  <c:v>With Assist.ai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500</c:v>
                </c:pt>
                <c:pt idx="1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C2-844D-9675-C7CCB8A52D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14153408"/>
        <c:axId val="914155120"/>
      </c:barChart>
      <c:catAx>
        <c:axId val="914153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4155120"/>
        <c:crosses val="autoZero"/>
        <c:auto val="1"/>
        <c:lblAlgn val="ctr"/>
        <c:lblOffset val="100"/>
        <c:noMultiLvlLbl val="0"/>
      </c:catAx>
      <c:valAx>
        <c:axId val="914155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4153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0.36272</cdr:x>
      <cdr:y>0.26159</cdr:y>
    </cdr:from>
    <cdr:to>
      <cdr:x>0.80161</cdr:x>
      <cdr:y>0.35324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166D8224-00BB-61D6-F892-8D37982D675E}"/>
            </a:ext>
          </a:extLst>
        </cdr:cNvPr>
        <cdr:cNvSpPr txBox="1"/>
      </cdr:nvSpPr>
      <cdr:spPr>
        <a:xfrm xmlns:a="http://schemas.openxmlformats.org/drawingml/2006/main">
          <a:off x="1458796" y="881690"/>
          <a:ext cx="1765153" cy="30890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USD Millions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0.32457</cdr:x>
      <cdr:y>0.27206</cdr:y>
    </cdr:from>
    <cdr:to>
      <cdr:x>0.67543</cdr:x>
      <cdr:y>0.39538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56E96AAA-B23A-51A9-513E-B79CDA50AD65}"/>
            </a:ext>
          </a:extLst>
        </cdr:cNvPr>
        <cdr:cNvSpPr txBox="1"/>
      </cdr:nvSpPr>
      <cdr:spPr>
        <a:xfrm xmlns:a="http://schemas.openxmlformats.org/drawingml/2006/main">
          <a:off x="1305377" y="916995"/>
          <a:ext cx="1411103" cy="41563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IN" sz="1600" kern="1200" dirty="0">
              <a:solidFill>
                <a:schemeClr val="bg1">
                  <a:lumMod val="50000"/>
                </a:schemeClr>
              </a:solidFill>
            </a:rPr>
            <a:t>USD Millions</a:t>
          </a:r>
        </a:p>
      </cdr:txBody>
    </cdr:sp>
  </cdr:relSizeAnchor>
</c:userShape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75" indent="0" algn="ctr">
              <a:buNone/>
              <a:defRPr sz="1500"/>
            </a:lvl2pPr>
            <a:lvl3pPr marL="685750" indent="0" algn="ctr">
              <a:buNone/>
              <a:defRPr sz="1350"/>
            </a:lvl3pPr>
            <a:lvl4pPr marL="1028625" indent="0" algn="ctr">
              <a:buNone/>
              <a:defRPr sz="1200"/>
            </a:lvl4pPr>
            <a:lvl5pPr marL="1371500" indent="0" algn="ctr">
              <a:buNone/>
              <a:defRPr sz="1200"/>
            </a:lvl5pPr>
            <a:lvl6pPr marL="1714376" indent="0" algn="ctr">
              <a:buNone/>
              <a:defRPr sz="1200"/>
            </a:lvl6pPr>
            <a:lvl7pPr marL="2057251" indent="0" algn="ctr">
              <a:buNone/>
              <a:defRPr sz="1200"/>
            </a:lvl7pPr>
            <a:lvl8pPr marL="2400126" indent="0" algn="ctr">
              <a:buNone/>
              <a:defRPr sz="1200"/>
            </a:lvl8pPr>
            <a:lvl9pPr marL="2743001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92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925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5"/>
            <a:ext cx="1478756" cy="839487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5"/>
            <a:ext cx="4350544" cy="839487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7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7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7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7" y="6629228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875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75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625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376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251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126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001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132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701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2" y="527405"/>
            <a:ext cx="5915025" cy="191470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428349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5" indent="0">
              <a:buNone/>
              <a:defRPr sz="1500" b="1"/>
            </a:lvl2pPr>
            <a:lvl3pPr marL="685750" indent="0">
              <a:buNone/>
              <a:defRPr sz="1350" b="1"/>
            </a:lvl3pPr>
            <a:lvl4pPr marL="1028625" indent="0">
              <a:buNone/>
              <a:defRPr sz="1200" b="1"/>
            </a:lvl4pPr>
            <a:lvl5pPr marL="1371500" indent="0">
              <a:buNone/>
              <a:defRPr sz="1200" b="1"/>
            </a:lvl5pPr>
            <a:lvl6pPr marL="1714376" indent="0">
              <a:buNone/>
              <a:defRPr sz="1200" b="1"/>
            </a:lvl6pPr>
            <a:lvl7pPr marL="2057251" indent="0">
              <a:buNone/>
              <a:defRPr sz="1200" b="1"/>
            </a:lvl7pPr>
            <a:lvl8pPr marL="2400126" indent="0">
              <a:buNone/>
              <a:defRPr sz="1200" b="1"/>
            </a:lvl8pPr>
            <a:lvl9pPr marL="2743001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3618442"/>
            <a:ext cx="2901255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428349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5" indent="0">
              <a:buNone/>
              <a:defRPr sz="1500" b="1"/>
            </a:lvl2pPr>
            <a:lvl3pPr marL="685750" indent="0">
              <a:buNone/>
              <a:defRPr sz="1350" b="1"/>
            </a:lvl3pPr>
            <a:lvl4pPr marL="1028625" indent="0">
              <a:buNone/>
              <a:defRPr sz="1200" b="1"/>
            </a:lvl4pPr>
            <a:lvl5pPr marL="1371500" indent="0">
              <a:buNone/>
              <a:defRPr sz="1200" b="1"/>
            </a:lvl5pPr>
            <a:lvl6pPr marL="1714376" indent="0">
              <a:buNone/>
              <a:defRPr sz="1200" b="1"/>
            </a:lvl6pPr>
            <a:lvl7pPr marL="2057251" indent="0">
              <a:buNone/>
              <a:defRPr sz="1200" b="1"/>
            </a:lvl7pPr>
            <a:lvl8pPr marL="2400126" indent="0">
              <a:buNone/>
              <a:defRPr sz="1200" b="1"/>
            </a:lvl8pPr>
            <a:lvl9pPr marL="2743001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618442"/>
            <a:ext cx="2915543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8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295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0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4" y="1426282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1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5" indent="0">
              <a:buNone/>
              <a:defRPr sz="1050"/>
            </a:lvl2pPr>
            <a:lvl3pPr marL="685750" indent="0">
              <a:buNone/>
              <a:defRPr sz="900"/>
            </a:lvl3pPr>
            <a:lvl4pPr marL="1028625" indent="0">
              <a:buNone/>
              <a:defRPr sz="750"/>
            </a:lvl4pPr>
            <a:lvl5pPr marL="1371500" indent="0">
              <a:buNone/>
              <a:defRPr sz="750"/>
            </a:lvl5pPr>
            <a:lvl6pPr marL="1714376" indent="0">
              <a:buNone/>
              <a:defRPr sz="750"/>
            </a:lvl6pPr>
            <a:lvl7pPr marL="2057251" indent="0">
              <a:buNone/>
              <a:defRPr sz="750"/>
            </a:lvl7pPr>
            <a:lvl8pPr marL="2400126" indent="0">
              <a:buNone/>
              <a:defRPr sz="750"/>
            </a:lvl8pPr>
            <a:lvl9pPr marL="2743001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95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4" y="1426282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75" indent="0">
              <a:buNone/>
              <a:defRPr sz="2100"/>
            </a:lvl2pPr>
            <a:lvl3pPr marL="685750" indent="0">
              <a:buNone/>
              <a:defRPr sz="1800"/>
            </a:lvl3pPr>
            <a:lvl4pPr marL="1028625" indent="0">
              <a:buNone/>
              <a:defRPr sz="1500"/>
            </a:lvl4pPr>
            <a:lvl5pPr marL="1371500" indent="0">
              <a:buNone/>
              <a:defRPr sz="1500"/>
            </a:lvl5pPr>
            <a:lvl6pPr marL="1714376" indent="0">
              <a:buNone/>
              <a:defRPr sz="1500"/>
            </a:lvl6pPr>
            <a:lvl7pPr marL="2057251" indent="0">
              <a:buNone/>
              <a:defRPr sz="1500"/>
            </a:lvl7pPr>
            <a:lvl8pPr marL="2400126" indent="0">
              <a:buNone/>
              <a:defRPr sz="1500"/>
            </a:lvl8pPr>
            <a:lvl9pPr marL="2743001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1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75" indent="0">
              <a:buNone/>
              <a:defRPr sz="1050"/>
            </a:lvl2pPr>
            <a:lvl3pPr marL="685750" indent="0">
              <a:buNone/>
              <a:defRPr sz="900"/>
            </a:lvl3pPr>
            <a:lvl4pPr marL="1028625" indent="0">
              <a:buNone/>
              <a:defRPr sz="750"/>
            </a:lvl4pPr>
            <a:lvl5pPr marL="1371500" indent="0">
              <a:buNone/>
              <a:defRPr sz="750"/>
            </a:lvl5pPr>
            <a:lvl6pPr marL="1714376" indent="0">
              <a:buNone/>
              <a:defRPr sz="750"/>
            </a:lvl6pPr>
            <a:lvl7pPr marL="2057251" indent="0">
              <a:buNone/>
              <a:defRPr sz="750"/>
            </a:lvl7pPr>
            <a:lvl8pPr marL="2400126" indent="0">
              <a:buNone/>
              <a:defRPr sz="750"/>
            </a:lvl8pPr>
            <a:lvl9pPr marL="2743001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47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9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9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16BA01-C524-2940-8C91-9AE490847A8D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4" y="9181399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6C8B42-40FC-1040-ABEA-AB72711B9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823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13" indent="-171438" algn="l" defTabSz="68575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88" indent="-171438" algn="l" defTabSz="68575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63" indent="-171438" algn="l" defTabSz="68575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38" indent="-171438" algn="l" defTabSz="68575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13" indent="-171438" algn="l" defTabSz="68575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8" indent="-171438" algn="l" defTabSz="68575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63" indent="-171438" algn="l" defTabSz="68575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8" indent="-171438" algn="l" defTabSz="68575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5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5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5" algn="l" defTabSz="68575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00" algn="l" defTabSz="68575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6" algn="l" defTabSz="68575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51" algn="l" defTabSz="68575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6" algn="l" defTabSz="68575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01" algn="l" defTabSz="68575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13" Type="http://schemas.microsoft.com/office/2007/relationships/hdphoto" Target="../media/hdphoto9.wdp"/><Relationship Id="rId18" Type="http://schemas.microsoft.com/office/2007/relationships/hdphoto" Target="../media/hdphoto13.wdp"/><Relationship Id="rId3" Type="http://schemas.microsoft.com/office/2007/relationships/hdphoto" Target="../media/hdphoto1.wdp"/><Relationship Id="rId21" Type="http://schemas.microsoft.com/office/2007/relationships/hdphoto" Target="../media/hdphoto15.wdp"/><Relationship Id="rId7" Type="http://schemas.openxmlformats.org/officeDocument/2006/relationships/image" Target="../media/image2.png"/><Relationship Id="rId12" Type="http://schemas.microsoft.com/office/2007/relationships/hdphoto" Target="../media/hdphoto8.wdp"/><Relationship Id="rId17" Type="http://schemas.microsoft.com/office/2007/relationships/hdphoto" Target="../media/hdphoto12.wdp"/><Relationship Id="rId2" Type="http://schemas.openxmlformats.org/officeDocument/2006/relationships/image" Target="../media/image1.png"/><Relationship Id="rId16" Type="http://schemas.microsoft.com/office/2007/relationships/hdphoto" Target="../media/hdphoto11.wdp"/><Relationship Id="rId20" Type="http://schemas.microsoft.com/office/2007/relationships/hdphoto" Target="../media/hdphoto14.wdp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11" Type="http://schemas.openxmlformats.org/officeDocument/2006/relationships/image" Target="../media/image3.png"/><Relationship Id="rId5" Type="http://schemas.microsoft.com/office/2007/relationships/hdphoto" Target="../media/hdphoto3.wdp"/><Relationship Id="rId15" Type="http://schemas.microsoft.com/office/2007/relationships/hdphoto" Target="../media/hdphoto10.wdp"/><Relationship Id="rId23" Type="http://schemas.microsoft.com/office/2007/relationships/hdphoto" Target="../media/hdphoto17.wdp"/><Relationship Id="rId10" Type="http://schemas.microsoft.com/office/2007/relationships/hdphoto" Target="../media/hdphoto7.wdp"/><Relationship Id="rId19" Type="http://schemas.openxmlformats.org/officeDocument/2006/relationships/image" Target="../media/image5.png"/><Relationship Id="rId4" Type="http://schemas.microsoft.com/office/2007/relationships/hdphoto" Target="../media/hdphoto2.wdp"/><Relationship Id="rId9" Type="http://schemas.microsoft.com/office/2007/relationships/hdphoto" Target="../media/hdphoto6.wdp"/><Relationship Id="rId14" Type="http://schemas.openxmlformats.org/officeDocument/2006/relationships/image" Target="../media/image4.png"/><Relationship Id="rId22" Type="http://schemas.microsoft.com/office/2007/relationships/hdphoto" Target="../media/hdphoto16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7.wdp"/><Relationship Id="rId13" Type="http://schemas.microsoft.com/office/2007/relationships/hdphoto" Target="../media/hdphoto1.wdp"/><Relationship Id="rId3" Type="http://schemas.microsoft.com/office/2007/relationships/hdphoto" Target="../media/hdphoto5.wdp"/><Relationship Id="rId7" Type="http://schemas.microsoft.com/office/2007/relationships/hdphoto" Target="../media/hdphoto20.wdp"/><Relationship Id="rId12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9.wdp"/><Relationship Id="rId11" Type="http://schemas.microsoft.com/office/2007/relationships/hdphoto" Target="../media/hdphoto10.wdp"/><Relationship Id="rId5" Type="http://schemas.openxmlformats.org/officeDocument/2006/relationships/image" Target="../media/image4.png"/><Relationship Id="rId10" Type="http://schemas.microsoft.com/office/2007/relationships/hdphoto" Target="../media/hdphoto22.wdp"/><Relationship Id="rId4" Type="http://schemas.microsoft.com/office/2007/relationships/hdphoto" Target="../media/hdphoto18.wdp"/><Relationship Id="rId9" Type="http://schemas.microsoft.com/office/2007/relationships/hdphoto" Target="../media/hdphoto21.wdp"/><Relationship Id="rId1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1B817338-4E4F-0FED-7873-26B5D025C443}"/>
              </a:ext>
            </a:extLst>
          </p:cNvPr>
          <p:cNvSpPr txBox="1"/>
          <p:nvPr/>
        </p:nvSpPr>
        <p:spPr>
          <a:xfrm>
            <a:off x="4847524" y="1595441"/>
            <a:ext cx="1456656" cy="40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13" dirty="0">
                <a:solidFill>
                  <a:schemeClr val="bg1"/>
                </a:solidFill>
              </a:rPr>
              <a:t>No reduction in Human Agents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2BF3BA8-25D8-DA8F-F840-E8D4BE242066}"/>
              </a:ext>
            </a:extLst>
          </p:cNvPr>
          <p:cNvSpPr txBox="1"/>
          <p:nvPr/>
        </p:nvSpPr>
        <p:spPr>
          <a:xfrm>
            <a:off x="1282149" y="1614481"/>
            <a:ext cx="1684682" cy="40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13" dirty="0">
                <a:solidFill>
                  <a:schemeClr val="bg1"/>
                </a:solidFill>
              </a:rPr>
              <a:t>All customer queries are handed to human agents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867A2-A1E2-4AA9-9872-D2455C81A185}"/>
              </a:ext>
            </a:extLst>
          </p:cNvPr>
          <p:cNvSpPr/>
          <p:nvPr/>
        </p:nvSpPr>
        <p:spPr>
          <a:xfrm>
            <a:off x="2402719" y="2516988"/>
            <a:ext cx="1217798" cy="401452"/>
          </a:xfrm>
          <a:prstGeom prst="rect">
            <a:avLst/>
          </a:prstGeom>
          <a:effectLst>
            <a:glow rad="403780">
              <a:schemeClr val="accent1">
                <a:alpha val="24530"/>
              </a:schemeClr>
            </a:glow>
          </a:effectLst>
          <a:scene3d>
            <a:camera prst="orthographicFront">
              <a:rot lat="0" lon="1200000" rev="0"/>
            </a:camera>
            <a:lightRig rig="balanced" dir="t"/>
          </a:scene3d>
          <a:sp3d extrusionH="158750" prstMaterial="plastic">
            <a:bevelT w="438150"/>
            <a:bevelB w="463550"/>
            <a:extrusionClr>
              <a:schemeClr val="tx2">
                <a:lumMod val="50000"/>
                <a:lumOff val="50000"/>
              </a:schemeClr>
            </a:extrusion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Customer Support</a:t>
            </a:r>
            <a:br>
              <a:rPr lang="en-US" sz="1013" dirty="0"/>
            </a:br>
            <a:r>
              <a:rPr lang="en-US" sz="1013" dirty="0"/>
              <a:t>SaaS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191B8-7A4A-35A5-FD21-7C7DC9D3BD46}"/>
              </a:ext>
            </a:extLst>
          </p:cNvPr>
          <p:cNvSpPr/>
          <p:nvPr/>
        </p:nvSpPr>
        <p:spPr>
          <a:xfrm>
            <a:off x="2402719" y="3047992"/>
            <a:ext cx="1217798" cy="401452"/>
          </a:xfrm>
          <a:prstGeom prst="rect">
            <a:avLst/>
          </a:prstGeom>
          <a:effectLst>
            <a:glow rad="403780">
              <a:schemeClr val="accent1">
                <a:alpha val="24530"/>
              </a:schemeClr>
            </a:glow>
          </a:effectLst>
          <a:scene3d>
            <a:camera prst="orthographicFront">
              <a:rot lat="0" lon="1200000" rev="0"/>
            </a:camera>
            <a:lightRig rig="balanced" dir="t"/>
          </a:scene3d>
          <a:sp3d extrusionH="158750" prstMaterial="plastic">
            <a:bevelT w="438150"/>
            <a:bevelB w="463550"/>
            <a:extrusionClr>
              <a:schemeClr val="tx2">
                <a:lumMod val="50000"/>
                <a:lumOff val="50000"/>
              </a:schemeClr>
            </a:extrusion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Customer Support</a:t>
            </a:r>
            <a:br>
              <a:rPr lang="en-US" sz="1013" dirty="0"/>
            </a:br>
            <a:r>
              <a:rPr lang="en-US" sz="1013" dirty="0"/>
              <a:t>SaaS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0D4468B-B4CC-225D-2B76-6B8C4CEC455B}"/>
              </a:ext>
            </a:extLst>
          </p:cNvPr>
          <p:cNvGrpSpPr/>
          <p:nvPr/>
        </p:nvGrpSpPr>
        <p:grpSpPr>
          <a:xfrm>
            <a:off x="4709268" y="2309027"/>
            <a:ext cx="1640801" cy="1122402"/>
            <a:chOff x="8002372" y="2001479"/>
            <a:chExt cx="2769239" cy="1702744"/>
          </a:xfrm>
        </p:grpSpPr>
        <p:pic>
          <p:nvPicPr>
            <p:cNvPr id="1028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8FD61E10-FFCD-0802-FF45-D0031E1C48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00148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D0902867-398B-81DA-D72A-105476661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1119" y="2001479"/>
              <a:ext cx="1472933" cy="10596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5BF57C92-2D1D-9FC7-1880-F1065B521E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64453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4D635333-0D92-8021-178A-EA1C39DD89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8678" y="2644531"/>
              <a:ext cx="1472933" cy="10596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DCA31AD-897A-26B7-549A-06023E11BA76}"/>
              </a:ext>
            </a:extLst>
          </p:cNvPr>
          <p:cNvGrpSpPr/>
          <p:nvPr/>
        </p:nvGrpSpPr>
        <p:grpSpPr>
          <a:xfrm>
            <a:off x="4705146" y="3198414"/>
            <a:ext cx="1696189" cy="1180113"/>
            <a:chOff x="8002372" y="2001479"/>
            <a:chExt cx="2738080" cy="1702744"/>
          </a:xfrm>
        </p:grpSpPr>
        <p:pic>
          <p:nvPicPr>
            <p:cNvPr id="11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A1F686EA-6DCC-A9F9-A2FC-D55C9B8666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00148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98CF903C-B69E-460B-3396-0632AE8AB7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67519" y="2001479"/>
              <a:ext cx="1472933" cy="10596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B9CD49FE-AFF1-BAD0-A8FA-F64C4EDAC9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64453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0F5FEF50-79F0-5E20-80A1-051A62C26E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1160" y="2644529"/>
              <a:ext cx="1472933" cy="10596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4" name="Picture 10" descr="Business Users 1 Free Images - Business Users Clipart (#5270102) -  PinClipart">
            <a:extLst>
              <a:ext uri="{FF2B5EF4-FFF2-40B4-BE49-F238E27FC236}">
                <a16:creationId xmlns:a16="http://schemas.microsoft.com/office/drawing/2014/main" id="{4C453544-CE11-18AC-A4AD-FA350FF17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313" b="92813" l="1563" r="94688">
                        <a14:foregroundMark x1="21989" y1="10625" x2="30625" y2="4688"/>
                        <a14:foregroundMark x1="30625" y1="4688" x2="42500" y2="5313"/>
                        <a14:foregroundMark x1="42500" y1="5313" x2="31563" y2="11563"/>
                        <a14:foregroundMark x1="31563" y1="11563" x2="24690" y2="11563"/>
                        <a14:foregroundMark x1="24688" y1="50938" x2="14063" y2="56250"/>
                        <a14:foregroundMark x1="14063" y1="56250" x2="5313" y2="64688"/>
                        <a14:foregroundMark x1="5313" y1="64688" x2="4375" y2="76875"/>
                        <a14:foregroundMark x1="4375" y1="76875" x2="8125" y2="88125"/>
                        <a14:foregroundMark x1="10934" y1="89409" x2="19063" y2="93125"/>
                        <a14:foregroundMark x1="8125" y1="88125" x2="9760" y2="88872"/>
                        <a14:foregroundMark x1="19063" y1="93125" x2="31563" y2="95313"/>
                        <a14:foregroundMark x1="31563" y1="95313" x2="55625" y2="92813"/>
                        <a14:foregroundMark x1="55625" y1="92813" x2="65938" y2="86875"/>
                        <a14:foregroundMark x1="69038" y1="79126" x2="70313" y2="75938"/>
                        <a14:foregroundMark x1="65938" y1="86875" x2="67034" y2="84135"/>
                        <a14:foregroundMark x1="72217" y1="75346" x2="93438" y2="68750"/>
                        <a14:foregroundMark x1="70313" y1="75938" x2="70739" y2="75806"/>
                        <a14:foregroundMark x1="93438" y1="68750" x2="94688" y2="57188"/>
                        <a14:foregroundMark x1="94688" y1="57188" x2="87188" y2="47813"/>
                        <a14:foregroundMark x1="87188" y1="47813" x2="63438" y2="46250"/>
                        <a14:foregroundMark x1="43124" y1="50313" x2="29063" y2="53125"/>
                        <a14:foregroundMark x1="45534" y1="49831" x2="43124" y2="50313"/>
                        <a14:foregroundMark x1="63438" y1="46250" x2="48398" y2="49258"/>
                        <a14:foregroundMark x1="29063" y1="53125" x2="23750" y2="51250"/>
                        <a14:foregroundMark x1="45914" y1="54428" x2="71563" y2="51563"/>
                        <a14:foregroundMark x1="12812" y1="58125" x2="45807" y2="54440"/>
                        <a14:foregroundMark x1="71563" y1="51563" x2="34375" y2="69688"/>
                        <a14:foregroundMark x1="34375" y1="69688" x2="63438" y2="60938"/>
                        <a14:foregroundMark x1="63438" y1="60938" x2="46250" y2="72188"/>
                        <a14:foregroundMark x1="46250" y1="72188" x2="74375" y2="55937"/>
                        <a14:foregroundMark x1="74375" y1="55937" x2="41875" y2="86875"/>
                        <a14:foregroundMark x1="41875" y1="86875" x2="56250" y2="77500"/>
                        <a14:foregroundMark x1="56250" y1="77500" x2="48438" y2="87188"/>
                        <a14:foregroundMark x1="48438" y1="87188" x2="9510" y2="91859"/>
                        <a14:foregroundMark x1="10612" y1="89087" x2="28125" y2="81875"/>
                        <a14:foregroundMark x1="28125" y1="81875" x2="14688" y2="84063"/>
                        <a14:foregroundMark x1="14688" y1="84063" x2="30312" y2="75000"/>
                        <a14:foregroundMark x1="30312" y1="75000" x2="21875" y2="78125"/>
                        <a14:foregroundMark x1="25625" y1="61250" x2="27187" y2="73125"/>
                        <a14:foregroundMark x1="27187" y1="73125" x2="30938" y2="61875"/>
                        <a14:foregroundMark x1="30938" y1="61875" x2="34063" y2="72813"/>
                        <a14:foregroundMark x1="41250" y1="69688" x2="29375" y2="75938"/>
                        <a14:foregroundMark x1="29375" y1="75938" x2="29375" y2="70313"/>
                        <a14:foregroundMark x1="30625" y1="69063" x2="31250" y2="71563"/>
                        <a14:foregroundMark x1="76875" y1="54375" x2="77188" y2="52812"/>
                        <a14:foregroundMark x1="75938" y1="47188" x2="75313" y2="59062"/>
                        <a14:foregroundMark x1="75313" y1="59062" x2="74375" y2="54063"/>
                        <a14:backgroundMark x1="4375" y1="90938" x2="5000" y2="92813"/>
                        <a14:backgroundMark x1="5938" y1="91875" x2="7500" y2="93438"/>
                        <a14:backgroundMark x1="45625" y1="49688" x2="48125" y2="49688"/>
                        <a14:backgroundMark x1="46875" y1="50313" x2="46875" y2="50313"/>
                        <a14:backgroundMark x1="19375" y1="10625" x2="19375" y2="13750"/>
                        <a14:backgroundMark x1="68750" y1="79688" x2="70313" y2="79063"/>
                        <a14:backgroundMark x1="47500" y1="50000" x2="48750" y2="47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55" y="2523778"/>
            <a:ext cx="402194" cy="368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Business Users 1 Free Images - Business Users Clipart (#5270102) -  PinClipart">
            <a:extLst>
              <a:ext uri="{FF2B5EF4-FFF2-40B4-BE49-F238E27FC236}">
                <a16:creationId xmlns:a16="http://schemas.microsoft.com/office/drawing/2014/main" id="{A57EBEED-D746-A65E-37DF-6DF79BD4B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313" b="92813" l="1563" r="94688">
                        <a14:foregroundMark x1="21989" y1="10625" x2="30625" y2="4688"/>
                        <a14:foregroundMark x1="30625" y1="4688" x2="42500" y2="5313"/>
                        <a14:foregroundMark x1="42500" y1="5313" x2="31563" y2="11563"/>
                        <a14:foregroundMark x1="31563" y1="11563" x2="24690" y2="11563"/>
                        <a14:foregroundMark x1="24688" y1="50938" x2="14063" y2="56250"/>
                        <a14:foregroundMark x1="14063" y1="56250" x2="5313" y2="64688"/>
                        <a14:foregroundMark x1="5313" y1="64688" x2="4375" y2="76875"/>
                        <a14:foregroundMark x1="4375" y1="76875" x2="8125" y2="88125"/>
                        <a14:foregroundMark x1="10934" y1="89409" x2="19063" y2="93125"/>
                        <a14:foregroundMark x1="8125" y1="88125" x2="9760" y2="88872"/>
                        <a14:foregroundMark x1="19063" y1="93125" x2="31563" y2="95313"/>
                        <a14:foregroundMark x1="31563" y1="95313" x2="55625" y2="92813"/>
                        <a14:foregroundMark x1="55625" y1="92813" x2="65938" y2="86875"/>
                        <a14:foregroundMark x1="69038" y1="79126" x2="70313" y2="75938"/>
                        <a14:foregroundMark x1="65938" y1="86875" x2="67034" y2="84135"/>
                        <a14:foregroundMark x1="72217" y1="75346" x2="93438" y2="68750"/>
                        <a14:foregroundMark x1="70313" y1="75938" x2="70739" y2="75806"/>
                        <a14:foregroundMark x1="93438" y1="68750" x2="94688" y2="57188"/>
                        <a14:foregroundMark x1="94688" y1="57188" x2="87188" y2="47813"/>
                        <a14:foregroundMark x1="87188" y1="47813" x2="63438" y2="46250"/>
                        <a14:foregroundMark x1="43124" y1="50313" x2="29063" y2="53125"/>
                        <a14:foregroundMark x1="45534" y1="49831" x2="43124" y2="50313"/>
                        <a14:foregroundMark x1="63438" y1="46250" x2="48398" y2="49258"/>
                        <a14:foregroundMark x1="29063" y1="53125" x2="23750" y2="51250"/>
                        <a14:foregroundMark x1="45914" y1="54428" x2="71563" y2="51563"/>
                        <a14:foregroundMark x1="12812" y1="58125" x2="45807" y2="54440"/>
                        <a14:foregroundMark x1="71563" y1="51563" x2="34375" y2="69688"/>
                        <a14:foregroundMark x1="34375" y1="69688" x2="63438" y2="60938"/>
                        <a14:foregroundMark x1="63438" y1="60938" x2="46250" y2="72188"/>
                        <a14:foregroundMark x1="46250" y1="72188" x2="74375" y2="55937"/>
                        <a14:foregroundMark x1="74375" y1="55937" x2="41875" y2="86875"/>
                        <a14:foregroundMark x1="41875" y1="86875" x2="56250" y2="77500"/>
                        <a14:foregroundMark x1="56250" y1="77500" x2="48438" y2="87188"/>
                        <a14:foregroundMark x1="48438" y1="87188" x2="9510" y2="91859"/>
                        <a14:foregroundMark x1="10612" y1="89087" x2="28125" y2="81875"/>
                        <a14:foregroundMark x1="28125" y1="81875" x2="14688" y2="84063"/>
                        <a14:foregroundMark x1="14688" y1="84063" x2="30312" y2="75000"/>
                        <a14:foregroundMark x1="30312" y1="75000" x2="21875" y2="78125"/>
                        <a14:foregroundMark x1="25625" y1="61250" x2="27187" y2="73125"/>
                        <a14:foregroundMark x1="27187" y1="73125" x2="30938" y2="61875"/>
                        <a14:foregroundMark x1="30938" y1="61875" x2="34063" y2="72813"/>
                        <a14:foregroundMark x1="41250" y1="69688" x2="29375" y2="75938"/>
                        <a14:foregroundMark x1="29375" y1="75938" x2="29375" y2="70313"/>
                        <a14:foregroundMark x1="30625" y1="69063" x2="31250" y2="71563"/>
                        <a14:foregroundMark x1="76875" y1="54375" x2="77188" y2="52812"/>
                        <a14:foregroundMark x1="75938" y1="47188" x2="75313" y2="59062"/>
                        <a14:foregroundMark x1="75313" y1="59062" x2="74375" y2="54063"/>
                        <a14:backgroundMark x1="4375" y1="90938" x2="5000" y2="92813"/>
                        <a14:backgroundMark x1="5938" y1="91875" x2="7500" y2="93438"/>
                        <a14:backgroundMark x1="45625" y1="49688" x2="48125" y2="49688"/>
                        <a14:backgroundMark x1="46875" y1="50313" x2="46875" y2="50313"/>
                        <a14:backgroundMark x1="19375" y1="10625" x2="19375" y2="13750"/>
                        <a14:backgroundMark x1="68750" y1="79688" x2="70313" y2="79063"/>
                        <a14:backgroundMark x1="47500" y1="50000" x2="48750" y2="47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31" y="3043390"/>
            <a:ext cx="460468" cy="422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 descr="Business Users 1 Free Images - Business Users Clipart (#5270102) -  PinClipart">
            <a:extLst>
              <a:ext uri="{FF2B5EF4-FFF2-40B4-BE49-F238E27FC236}">
                <a16:creationId xmlns:a16="http://schemas.microsoft.com/office/drawing/2014/main" id="{ACEF911F-05A7-6583-7629-2FD38E982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313" b="92813" l="1563" r="94688">
                        <a14:foregroundMark x1="21989" y1="10625" x2="30625" y2="4688"/>
                        <a14:foregroundMark x1="30625" y1="4688" x2="42500" y2="5313"/>
                        <a14:foregroundMark x1="42500" y1="5313" x2="31563" y2="11563"/>
                        <a14:foregroundMark x1="31563" y1="11563" x2="24690" y2="11563"/>
                        <a14:foregroundMark x1="24688" y1="50938" x2="14063" y2="56250"/>
                        <a14:foregroundMark x1="14063" y1="56250" x2="5313" y2="64688"/>
                        <a14:foregroundMark x1="5313" y1="64688" x2="4375" y2="76875"/>
                        <a14:foregroundMark x1="4375" y1="76875" x2="8125" y2="88125"/>
                        <a14:foregroundMark x1="10934" y1="89409" x2="19063" y2="93125"/>
                        <a14:foregroundMark x1="8125" y1="88125" x2="9760" y2="88872"/>
                        <a14:foregroundMark x1="19063" y1="93125" x2="31563" y2="95313"/>
                        <a14:foregroundMark x1="31563" y1="95313" x2="55625" y2="92813"/>
                        <a14:foregroundMark x1="55625" y1="92813" x2="65938" y2="86875"/>
                        <a14:foregroundMark x1="69038" y1="79126" x2="70313" y2="75938"/>
                        <a14:foregroundMark x1="65938" y1="86875" x2="67034" y2="84135"/>
                        <a14:foregroundMark x1="72217" y1="75346" x2="93438" y2="68750"/>
                        <a14:foregroundMark x1="70313" y1="75938" x2="70739" y2="75806"/>
                        <a14:foregroundMark x1="93438" y1="68750" x2="94688" y2="57188"/>
                        <a14:foregroundMark x1="94688" y1="57188" x2="87188" y2="47813"/>
                        <a14:foregroundMark x1="87188" y1="47813" x2="63438" y2="46250"/>
                        <a14:foregroundMark x1="43124" y1="50313" x2="29063" y2="53125"/>
                        <a14:foregroundMark x1="45534" y1="49831" x2="43124" y2="50313"/>
                        <a14:foregroundMark x1="63438" y1="46250" x2="48398" y2="49258"/>
                        <a14:foregroundMark x1="29063" y1="53125" x2="23750" y2="51250"/>
                        <a14:foregroundMark x1="45914" y1="54428" x2="71563" y2="51563"/>
                        <a14:foregroundMark x1="12812" y1="58125" x2="45807" y2="54440"/>
                        <a14:foregroundMark x1="71563" y1="51563" x2="34375" y2="69688"/>
                        <a14:foregroundMark x1="34375" y1="69688" x2="63438" y2="60938"/>
                        <a14:foregroundMark x1="63438" y1="60938" x2="46250" y2="72188"/>
                        <a14:foregroundMark x1="46250" y1="72188" x2="74375" y2="55937"/>
                        <a14:foregroundMark x1="74375" y1="55937" x2="41875" y2="86875"/>
                        <a14:foregroundMark x1="41875" y1="86875" x2="56250" y2="77500"/>
                        <a14:foregroundMark x1="56250" y1="77500" x2="48438" y2="87188"/>
                        <a14:foregroundMark x1="48438" y1="87188" x2="9510" y2="91859"/>
                        <a14:foregroundMark x1="10612" y1="89087" x2="28125" y2="81875"/>
                        <a14:foregroundMark x1="28125" y1="81875" x2="14688" y2="84063"/>
                        <a14:foregroundMark x1="14688" y1="84063" x2="30312" y2="75000"/>
                        <a14:foregroundMark x1="30312" y1="75000" x2="21875" y2="78125"/>
                        <a14:foregroundMark x1="25625" y1="61250" x2="27187" y2="73125"/>
                        <a14:foregroundMark x1="27187" y1="73125" x2="30938" y2="61875"/>
                        <a14:foregroundMark x1="30938" y1="61875" x2="34063" y2="72813"/>
                        <a14:foregroundMark x1="41250" y1="69688" x2="29375" y2="75938"/>
                        <a14:foregroundMark x1="29375" y1="75938" x2="29375" y2="70313"/>
                        <a14:foregroundMark x1="30625" y1="69063" x2="31250" y2="71563"/>
                        <a14:foregroundMark x1="76875" y1="54375" x2="77188" y2="52812"/>
                        <a14:foregroundMark x1="75938" y1="47188" x2="75313" y2="59062"/>
                        <a14:foregroundMark x1="75313" y1="59062" x2="74375" y2="54063"/>
                        <a14:backgroundMark x1="4375" y1="90938" x2="5000" y2="92813"/>
                        <a14:backgroundMark x1="5938" y1="91875" x2="7500" y2="93438"/>
                        <a14:backgroundMark x1="45625" y1="49688" x2="48125" y2="49688"/>
                        <a14:backgroundMark x1="46875" y1="50313" x2="46875" y2="50313"/>
                        <a14:backgroundMark x1="19375" y1="10625" x2="19375" y2="13750"/>
                        <a14:backgroundMark x1="68750" y1="79688" x2="70313" y2="79063"/>
                        <a14:backgroundMark x1="47500" y1="50000" x2="48750" y2="47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08" y="3054185"/>
            <a:ext cx="443813" cy="40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67258C4-9EF3-1B13-4DED-99AC3406E748}"/>
              </a:ext>
            </a:extLst>
          </p:cNvPr>
          <p:cNvSpPr/>
          <p:nvPr/>
        </p:nvSpPr>
        <p:spPr>
          <a:xfrm>
            <a:off x="2402719" y="3555128"/>
            <a:ext cx="1217798" cy="401452"/>
          </a:xfrm>
          <a:prstGeom prst="rect">
            <a:avLst/>
          </a:prstGeom>
          <a:effectLst>
            <a:glow rad="403780">
              <a:schemeClr val="accent1">
                <a:alpha val="24530"/>
              </a:schemeClr>
            </a:glow>
          </a:effectLst>
          <a:scene3d>
            <a:camera prst="orthographicFront">
              <a:rot lat="0" lon="1200000" rev="0"/>
            </a:camera>
            <a:lightRig rig="balanced" dir="t"/>
          </a:scene3d>
          <a:sp3d extrusionH="158750" prstMaterial="plastic">
            <a:bevelT w="438150"/>
            <a:bevelB w="463550"/>
            <a:extrusionClr>
              <a:schemeClr val="tx2">
                <a:lumMod val="50000"/>
                <a:lumOff val="50000"/>
              </a:schemeClr>
            </a:extrusion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Customer Support</a:t>
            </a:r>
            <a:br>
              <a:rPr lang="en-US" sz="1013" dirty="0"/>
            </a:br>
            <a:r>
              <a:rPr lang="en-US" sz="1013" dirty="0"/>
              <a:t>SaaS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4DC2E0A-2C78-50D9-A4E0-2C8AFCAE3786}"/>
              </a:ext>
            </a:extLst>
          </p:cNvPr>
          <p:cNvGrpSpPr/>
          <p:nvPr/>
        </p:nvGrpSpPr>
        <p:grpSpPr>
          <a:xfrm>
            <a:off x="4723316" y="4037016"/>
            <a:ext cx="1677371" cy="1126564"/>
            <a:chOff x="8002372" y="2001479"/>
            <a:chExt cx="2711801" cy="1702744"/>
          </a:xfrm>
        </p:grpSpPr>
        <p:pic>
          <p:nvPicPr>
            <p:cNvPr id="25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3FBE7B20-53A6-E8EE-119C-C352BA8018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00148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C90C74EB-6282-29DD-AD8E-A6A7D92EAF4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1241" y="2001479"/>
              <a:ext cx="1472932" cy="10596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9E89529C-5E99-AF70-ADF1-FCE9DC646B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64453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0A00D640-B56F-FD5E-04B2-4300C46BC2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1241" y="2644529"/>
              <a:ext cx="1472932" cy="10596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0E96228-7637-C1FB-B39A-8F41ED49EFA7}"/>
              </a:ext>
            </a:extLst>
          </p:cNvPr>
          <p:cNvSpPr/>
          <p:nvPr/>
        </p:nvSpPr>
        <p:spPr>
          <a:xfrm>
            <a:off x="1535172" y="2347312"/>
            <a:ext cx="3156802" cy="2869297"/>
          </a:xfrm>
          <a:prstGeom prst="roundRect">
            <a:avLst/>
          </a:prstGeom>
          <a:noFill/>
          <a:ln w="92075">
            <a:solidFill>
              <a:schemeClr val="tx2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 extrusionH="76200" contourW="12700">
            <a:bevelT w="69850"/>
            <a:bevelB w="101600"/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60000"/>
                <a:lumOff val="40000"/>
              </a:schemeClr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pic>
        <p:nvPicPr>
          <p:cNvPr id="34" name="Picture 10" descr="Business Users 1 Free Images - Business Users Clipart (#5270102) -  PinClipart">
            <a:extLst>
              <a:ext uri="{FF2B5EF4-FFF2-40B4-BE49-F238E27FC236}">
                <a16:creationId xmlns:a16="http://schemas.microsoft.com/office/drawing/2014/main" id="{0F86AAA0-58CC-6662-E2AC-2ECE16893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313" b="92813" l="1563" r="94688">
                        <a14:foregroundMark x1="21989" y1="10625" x2="30625" y2="4688"/>
                        <a14:foregroundMark x1="30625" y1="4688" x2="42500" y2="5313"/>
                        <a14:foregroundMark x1="42500" y1="5313" x2="31563" y2="11563"/>
                        <a14:foregroundMark x1="31563" y1="11563" x2="24690" y2="11563"/>
                        <a14:foregroundMark x1="24688" y1="50938" x2="14063" y2="56250"/>
                        <a14:foregroundMark x1="14063" y1="56250" x2="5313" y2="64688"/>
                        <a14:foregroundMark x1="5313" y1="64688" x2="4375" y2="76875"/>
                        <a14:foregroundMark x1="4375" y1="76875" x2="8125" y2="88125"/>
                        <a14:foregroundMark x1="10934" y1="89409" x2="19063" y2="93125"/>
                        <a14:foregroundMark x1="8125" y1="88125" x2="9760" y2="88872"/>
                        <a14:foregroundMark x1="19063" y1="93125" x2="31563" y2="95313"/>
                        <a14:foregroundMark x1="31563" y1="95313" x2="55625" y2="92813"/>
                        <a14:foregroundMark x1="55625" y1="92813" x2="65938" y2="86875"/>
                        <a14:foregroundMark x1="69038" y1="79126" x2="70313" y2="75938"/>
                        <a14:foregroundMark x1="65938" y1="86875" x2="67034" y2="84135"/>
                        <a14:foregroundMark x1="72217" y1="75346" x2="93438" y2="68750"/>
                        <a14:foregroundMark x1="70313" y1="75938" x2="70739" y2="75806"/>
                        <a14:foregroundMark x1="93438" y1="68750" x2="94688" y2="57188"/>
                        <a14:foregroundMark x1="94688" y1="57188" x2="87188" y2="47813"/>
                        <a14:foregroundMark x1="87188" y1="47813" x2="63438" y2="46250"/>
                        <a14:foregroundMark x1="43124" y1="50313" x2="29063" y2="53125"/>
                        <a14:foregroundMark x1="45534" y1="49831" x2="43124" y2="50313"/>
                        <a14:foregroundMark x1="63438" y1="46250" x2="48398" y2="49258"/>
                        <a14:foregroundMark x1="29063" y1="53125" x2="23750" y2="51250"/>
                        <a14:foregroundMark x1="45914" y1="54428" x2="71563" y2="51563"/>
                        <a14:foregroundMark x1="12812" y1="58125" x2="45807" y2="54440"/>
                        <a14:foregroundMark x1="71563" y1="51563" x2="34375" y2="69688"/>
                        <a14:foregroundMark x1="34375" y1="69688" x2="63438" y2="60938"/>
                        <a14:foregroundMark x1="63438" y1="60938" x2="46250" y2="72188"/>
                        <a14:foregroundMark x1="46250" y1="72188" x2="74375" y2="55937"/>
                        <a14:foregroundMark x1="74375" y1="55937" x2="41875" y2="86875"/>
                        <a14:foregroundMark x1="41875" y1="86875" x2="56250" y2="77500"/>
                        <a14:foregroundMark x1="56250" y1="77500" x2="48438" y2="87188"/>
                        <a14:foregroundMark x1="48438" y1="87188" x2="9510" y2="91859"/>
                        <a14:foregroundMark x1="10612" y1="89087" x2="28125" y2="81875"/>
                        <a14:foregroundMark x1="28125" y1="81875" x2="14688" y2="84063"/>
                        <a14:foregroundMark x1="14688" y1="84063" x2="30312" y2="75000"/>
                        <a14:foregroundMark x1="30312" y1="75000" x2="21875" y2="78125"/>
                        <a14:foregroundMark x1="25625" y1="61250" x2="27187" y2="73125"/>
                        <a14:foregroundMark x1="27187" y1="73125" x2="30938" y2="61875"/>
                        <a14:foregroundMark x1="30938" y1="61875" x2="34063" y2="72813"/>
                        <a14:foregroundMark x1="41250" y1="69688" x2="29375" y2="75938"/>
                        <a14:foregroundMark x1="29375" y1="75938" x2="29375" y2="70313"/>
                        <a14:foregroundMark x1="30625" y1="69063" x2="31250" y2="71563"/>
                        <a14:foregroundMark x1="76875" y1="54375" x2="77188" y2="52812"/>
                        <a14:foregroundMark x1="75938" y1="47188" x2="75313" y2="59062"/>
                        <a14:foregroundMark x1="75313" y1="59062" x2="74375" y2="54063"/>
                        <a14:backgroundMark x1="4375" y1="90938" x2="5000" y2="92813"/>
                        <a14:backgroundMark x1="5938" y1="91875" x2="7500" y2="93438"/>
                        <a14:backgroundMark x1="45625" y1="49688" x2="48125" y2="49688"/>
                        <a14:backgroundMark x1="46875" y1="50313" x2="46875" y2="50313"/>
                        <a14:backgroundMark x1="19375" y1="10625" x2="19375" y2="13750"/>
                        <a14:backgroundMark x1="68750" y1="79688" x2="70313" y2="79063"/>
                        <a14:backgroundMark x1="47500" y1="50000" x2="48750" y2="47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215" y="3541544"/>
            <a:ext cx="460468" cy="422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32A15A5A-841B-D279-BE39-9247215EB4B8}"/>
              </a:ext>
            </a:extLst>
          </p:cNvPr>
          <p:cNvSpPr/>
          <p:nvPr/>
        </p:nvSpPr>
        <p:spPr>
          <a:xfrm>
            <a:off x="1756719" y="4110354"/>
            <a:ext cx="2545714" cy="401452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glow rad="228600">
              <a:schemeClr val="accent2">
                <a:alpha val="40000"/>
              </a:schemeClr>
            </a:glow>
          </a:effectLst>
          <a:scene3d>
            <a:camera prst="orthographicFront">
              <a:rot lat="0" lon="1200000" rev="0"/>
            </a:camera>
            <a:lightRig rig="balanced" dir="t"/>
          </a:scene3d>
          <a:sp3d extrusionH="158750" contourW="12700" prstMaterial="matte">
            <a:bevelT w="438150"/>
            <a:bevelB w="463550"/>
            <a:extrusionClr>
              <a:schemeClr val="accent2"/>
            </a:extrusionClr>
            <a:contourClr>
              <a:schemeClr val="accent2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Expensive AI addons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DEEB056-C1D8-FB1F-88A8-A3211A67197A}"/>
              </a:ext>
            </a:extLst>
          </p:cNvPr>
          <p:cNvGrpSpPr/>
          <p:nvPr/>
        </p:nvGrpSpPr>
        <p:grpSpPr>
          <a:xfrm>
            <a:off x="3864438" y="2497207"/>
            <a:ext cx="466794" cy="406255"/>
            <a:chOff x="6476412" y="-277793"/>
            <a:chExt cx="3465773" cy="3344867"/>
          </a:xfrm>
        </p:grpSpPr>
        <p:pic>
          <p:nvPicPr>
            <p:cNvPr id="1046" name="Picture 22" descr="Admin Clipart Images | Free Download | PNG Transparent ...">
              <a:extLst>
                <a:ext uri="{FF2B5EF4-FFF2-40B4-BE49-F238E27FC236}">
                  <a16:creationId xmlns:a16="http://schemas.microsoft.com/office/drawing/2014/main" id="{A73160C5-4541-4047-AC12-12FA72AB09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92" t="13735" r="15398" b="13971"/>
            <a:stretch/>
          </p:blipFill>
          <p:spPr bwMode="auto">
            <a:xfrm>
              <a:off x="6592845" y="-277793"/>
              <a:ext cx="3232914" cy="3305330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plastic">
              <a:bevelT w="95250"/>
              <a:bevelB w="101600"/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B18FB63-97D7-DBBB-D2A7-F1AFE56CE878}"/>
                </a:ext>
              </a:extLst>
            </p:cNvPr>
            <p:cNvSpPr txBox="1"/>
            <p:nvPr/>
          </p:nvSpPr>
          <p:spPr>
            <a:xfrm>
              <a:off x="6476412" y="1451612"/>
              <a:ext cx="3465773" cy="16154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75" b="1" i="1" dirty="0">
                  <a:ln w="0"/>
                  <a:solidFill>
                    <a:srgbClr val="027FB7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ptos Black" panose="020B0004020202020204" pitchFamily="34" charset="0"/>
                </a:rPr>
                <a:t>ADMIN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A71C938-D97B-92F4-6E3E-BE21A379B6EF}"/>
              </a:ext>
            </a:extLst>
          </p:cNvPr>
          <p:cNvGrpSpPr/>
          <p:nvPr/>
        </p:nvGrpSpPr>
        <p:grpSpPr>
          <a:xfrm>
            <a:off x="3864438" y="3012116"/>
            <a:ext cx="466794" cy="407486"/>
            <a:chOff x="6476412" y="-277793"/>
            <a:chExt cx="3465773" cy="3355002"/>
          </a:xfrm>
        </p:grpSpPr>
        <p:pic>
          <p:nvPicPr>
            <p:cNvPr id="45" name="Picture 22" descr="Admin Clipart Images | Free Download | PNG Transparent ...">
              <a:extLst>
                <a:ext uri="{FF2B5EF4-FFF2-40B4-BE49-F238E27FC236}">
                  <a16:creationId xmlns:a16="http://schemas.microsoft.com/office/drawing/2014/main" id="{38755AFD-363C-5759-627A-941B9AEE800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92" t="13735" r="15398" b="13971"/>
            <a:stretch/>
          </p:blipFill>
          <p:spPr bwMode="auto">
            <a:xfrm>
              <a:off x="6592845" y="-277793"/>
              <a:ext cx="3232914" cy="3305330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plastic">
              <a:bevelT w="95250"/>
              <a:bevelB w="101600"/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E822105-3C7B-3E08-C7A3-A2EBE9560F3E}"/>
                </a:ext>
              </a:extLst>
            </p:cNvPr>
            <p:cNvSpPr txBox="1"/>
            <p:nvPr/>
          </p:nvSpPr>
          <p:spPr>
            <a:xfrm>
              <a:off x="6476412" y="1461747"/>
              <a:ext cx="3465773" cy="16154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75" b="1" i="1" dirty="0">
                  <a:ln w="0"/>
                  <a:solidFill>
                    <a:srgbClr val="027FB7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ptos Black" panose="020B0004020202020204" pitchFamily="34" charset="0"/>
                </a:rPr>
                <a:t>ADMIN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96DDC54-B282-918E-CA30-D93EF60B20EE}"/>
              </a:ext>
            </a:extLst>
          </p:cNvPr>
          <p:cNvGrpSpPr/>
          <p:nvPr/>
        </p:nvGrpSpPr>
        <p:grpSpPr>
          <a:xfrm>
            <a:off x="3868801" y="3522225"/>
            <a:ext cx="466794" cy="406894"/>
            <a:chOff x="6493214" y="-277793"/>
            <a:chExt cx="3465773" cy="3350128"/>
          </a:xfrm>
        </p:grpSpPr>
        <p:pic>
          <p:nvPicPr>
            <p:cNvPr id="48" name="Picture 22" descr="Admin Clipart Images | Free Download | PNG Transparent ...">
              <a:extLst>
                <a:ext uri="{FF2B5EF4-FFF2-40B4-BE49-F238E27FC236}">
                  <a16:creationId xmlns:a16="http://schemas.microsoft.com/office/drawing/2014/main" id="{5B6DA959-C73B-7BB9-EF9E-FE4D04E9CF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92" t="13735" r="15398" b="13971"/>
            <a:stretch/>
          </p:blipFill>
          <p:spPr bwMode="auto">
            <a:xfrm>
              <a:off x="6592845" y="-277793"/>
              <a:ext cx="3232914" cy="3305330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plastic">
              <a:bevelT w="95250"/>
              <a:bevelB w="101600"/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0F235C4-1F9C-CD3B-AF78-69A447D6CD25}"/>
                </a:ext>
              </a:extLst>
            </p:cNvPr>
            <p:cNvSpPr txBox="1"/>
            <p:nvPr/>
          </p:nvSpPr>
          <p:spPr>
            <a:xfrm>
              <a:off x="6493214" y="1456873"/>
              <a:ext cx="3465773" cy="16154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75" b="1" i="1" dirty="0">
                  <a:ln w="0"/>
                  <a:solidFill>
                    <a:srgbClr val="027FB7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Aptos Black" panose="020B0004020202020204" pitchFamily="34" charset="0"/>
                </a:rPr>
                <a:t>ADMIN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5D1A333-A842-563C-383E-8B1052FE0E95}"/>
              </a:ext>
            </a:extLst>
          </p:cNvPr>
          <p:cNvGrpSpPr/>
          <p:nvPr/>
        </p:nvGrpSpPr>
        <p:grpSpPr>
          <a:xfrm rot="1459325">
            <a:off x="5169077" y="758260"/>
            <a:ext cx="1486826" cy="1399536"/>
            <a:chOff x="1370642" y="155870"/>
            <a:chExt cx="2643247" cy="1998824"/>
          </a:xfrm>
        </p:grpSpPr>
        <p:pic>
          <p:nvPicPr>
            <p:cNvPr id="1052" name="Picture 28" descr="Chat Box Red Graphic by Surya · Creative Fabrica">
              <a:extLst>
                <a:ext uri="{FF2B5EF4-FFF2-40B4-BE49-F238E27FC236}">
                  <a16:creationId xmlns:a16="http://schemas.microsoft.com/office/drawing/2014/main" id="{90934CF3-9771-36F5-2467-7281EF64C1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>
              <a:off x="1370642" y="155870"/>
              <a:ext cx="2524612" cy="19988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74E34F7-D40C-EE3A-A989-A6B649A0763F}"/>
                </a:ext>
              </a:extLst>
            </p:cNvPr>
            <p:cNvSpPr txBox="1"/>
            <p:nvPr/>
          </p:nvSpPr>
          <p:spPr>
            <a:xfrm>
              <a:off x="1449679" y="514655"/>
              <a:ext cx="2564210" cy="681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Human Agents handle all Queries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C9C8A09-0BE0-92D7-952E-2F52BAE1C045}"/>
              </a:ext>
            </a:extLst>
          </p:cNvPr>
          <p:cNvGrpSpPr/>
          <p:nvPr/>
        </p:nvGrpSpPr>
        <p:grpSpPr>
          <a:xfrm rot="20102736">
            <a:off x="5050219" y="5058824"/>
            <a:ext cx="1618298" cy="1061072"/>
            <a:chOff x="9093212" y="4978409"/>
            <a:chExt cx="2876973" cy="1886351"/>
          </a:xfrm>
        </p:grpSpPr>
        <p:pic>
          <p:nvPicPr>
            <p:cNvPr id="53" name="Picture 28" descr="Chat Box Red Graphic by Surya · Creative Fabrica">
              <a:extLst>
                <a:ext uri="{FF2B5EF4-FFF2-40B4-BE49-F238E27FC236}">
                  <a16:creationId xmlns:a16="http://schemas.microsoft.com/office/drawing/2014/main" id="{54B0CD69-BBCD-F442-5182-DE68BEBADC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 rot="10800000">
              <a:off x="9254663" y="4978409"/>
              <a:ext cx="2715522" cy="18863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FA6B483-FD09-DE8F-BACF-41102D23E9D8}"/>
                </a:ext>
              </a:extLst>
            </p:cNvPr>
            <p:cNvSpPr txBox="1"/>
            <p:nvPr/>
          </p:nvSpPr>
          <p:spPr>
            <a:xfrm>
              <a:off x="9093212" y="5437921"/>
              <a:ext cx="2823841" cy="1313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Support time based on human availability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CDA65EEE-6C73-B35D-5A9A-7FEF4ADA50F1}"/>
              </a:ext>
            </a:extLst>
          </p:cNvPr>
          <p:cNvGrpSpPr/>
          <p:nvPr/>
        </p:nvGrpSpPr>
        <p:grpSpPr>
          <a:xfrm rot="20732825">
            <a:off x="142216" y="4233343"/>
            <a:ext cx="1471100" cy="1581138"/>
            <a:chOff x="382401" y="4147167"/>
            <a:chExt cx="2868692" cy="3027617"/>
          </a:xfrm>
        </p:grpSpPr>
        <p:pic>
          <p:nvPicPr>
            <p:cNvPr id="57" name="Picture 28" descr="Chat Box Red Graphic by Surya · Creative Fabrica">
              <a:extLst>
                <a:ext uri="{FF2B5EF4-FFF2-40B4-BE49-F238E27FC236}">
                  <a16:creationId xmlns:a16="http://schemas.microsoft.com/office/drawing/2014/main" id="{B9A565DE-9234-CC32-B51F-0D2B65DBDE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 rot="15840000">
              <a:off x="302938" y="4226630"/>
              <a:ext cx="3027617" cy="28686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52493BC-19F0-D11B-4CAD-5CE4F2234A86}"/>
                </a:ext>
              </a:extLst>
            </p:cNvPr>
            <p:cNvSpPr txBox="1"/>
            <p:nvPr/>
          </p:nvSpPr>
          <p:spPr>
            <a:xfrm rot="21240000">
              <a:off x="487035" y="5030703"/>
              <a:ext cx="2222336" cy="1300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dirty="0">
                  <a:solidFill>
                    <a:schemeClr val="bg1"/>
                  </a:solidFill>
                  <a:latin typeface="Helvetica Neue" panose="02000503000000020004" pitchFamily="2" charset="0"/>
                </a:rPr>
                <a:t>Expensive AI solutions</a:t>
              </a:r>
            </a:p>
            <a:p>
              <a:endParaRPr lang="en-US" sz="1013" dirty="0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E6A35AA-EE8D-2946-D9C4-9106BF8D3E32}"/>
              </a:ext>
            </a:extLst>
          </p:cNvPr>
          <p:cNvGrpSpPr/>
          <p:nvPr/>
        </p:nvGrpSpPr>
        <p:grpSpPr>
          <a:xfrm>
            <a:off x="3308494" y="1280546"/>
            <a:ext cx="1477156" cy="964144"/>
            <a:chOff x="1370642" y="155870"/>
            <a:chExt cx="2626054" cy="1998824"/>
          </a:xfrm>
        </p:grpSpPr>
        <p:pic>
          <p:nvPicPr>
            <p:cNvPr id="63" name="Picture 28" descr="Chat Box Red Graphic by Surya · Creative Fabrica">
              <a:extLst>
                <a:ext uri="{FF2B5EF4-FFF2-40B4-BE49-F238E27FC236}">
                  <a16:creationId xmlns:a16="http://schemas.microsoft.com/office/drawing/2014/main" id="{7478F55D-5449-D500-2C0D-94C58F9980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>
              <a:off x="1370642" y="155870"/>
              <a:ext cx="2524612" cy="19988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9FCDB19C-8356-796B-7C51-36C25659C759}"/>
                </a:ext>
              </a:extLst>
            </p:cNvPr>
            <p:cNvSpPr txBox="1"/>
            <p:nvPr/>
          </p:nvSpPr>
          <p:spPr>
            <a:xfrm rot="60000">
              <a:off x="1487286" y="422584"/>
              <a:ext cx="2509410" cy="5970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Tedious Admin configurations</a:t>
              </a:r>
            </a:p>
          </p:txBody>
        </p:sp>
      </p:grpSp>
      <p:grpSp>
        <p:nvGrpSpPr>
          <p:cNvPr id="1027" name="Group 1026">
            <a:extLst>
              <a:ext uri="{FF2B5EF4-FFF2-40B4-BE49-F238E27FC236}">
                <a16:creationId xmlns:a16="http://schemas.microsoft.com/office/drawing/2014/main" id="{A36DAA61-10F5-55F0-20A0-0FF3249C04F0}"/>
              </a:ext>
            </a:extLst>
          </p:cNvPr>
          <p:cNvGrpSpPr/>
          <p:nvPr/>
        </p:nvGrpSpPr>
        <p:grpSpPr>
          <a:xfrm>
            <a:off x="1756718" y="2464265"/>
            <a:ext cx="547674" cy="506896"/>
            <a:chOff x="49026" y="-422110"/>
            <a:chExt cx="3681486" cy="3758838"/>
          </a:xfrm>
        </p:grpSpPr>
        <p:pic>
          <p:nvPicPr>
            <p:cNvPr id="1054" name="Picture 30" descr="Chatbot png images | PNGEgg">
              <a:extLst>
                <a:ext uri="{FF2B5EF4-FFF2-40B4-BE49-F238E27FC236}">
                  <a16:creationId xmlns:a16="http://schemas.microsoft.com/office/drawing/2014/main" id="{E18D5DAC-3530-EAD3-5994-E812810A1D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9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5" t="8747" r="9956" b="6203"/>
            <a:stretch/>
          </p:blipFill>
          <p:spPr bwMode="auto">
            <a:xfrm>
              <a:off x="49026" y="-422110"/>
              <a:ext cx="3681486" cy="37588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F28D4314-AF45-2237-6B7F-C4ABF68CCBD0}"/>
                </a:ext>
              </a:extLst>
            </p:cNvPr>
            <p:cNvSpPr txBox="1"/>
            <p:nvPr/>
          </p:nvSpPr>
          <p:spPr>
            <a:xfrm>
              <a:off x="408406" y="1179602"/>
              <a:ext cx="3322106" cy="1327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63" dirty="0">
                  <a:solidFill>
                    <a:srgbClr val="FF0000"/>
                  </a:solidFill>
                </a:rPr>
                <a:t>chatbot</a:t>
              </a: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3622FA41-D9E0-37E8-1902-9C3A87EBFABD}"/>
              </a:ext>
            </a:extLst>
          </p:cNvPr>
          <p:cNvGrpSpPr/>
          <p:nvPr/>
        </p:nvGrpSpPr>
        <p:grpSpPr>
          <a:xfrm>
            <a:off x="1741430" y="2988774"/>
            <a:ext cx="547674" cy="506896"/>
            <a:chOff x="49026" y="-422110"/>
            <a:chExt cx="3681486" cy="3758838"/>
          </a:xfrm>
        </p:grpSpPr>
        <p:pic>
          <p:nvPicPr>
            <p:cNvPr id="1031" name="Picture 30" descr="Chatbot png images | PNGEgg">
              <a:extLst>
                <a:ext uri="{FF2B5EF4-FFF2-40B4-BE49-F238E27FC236}">
                  <a16:creationId xmlns:a16="http://schemas.microsoft.com/office/drawing/2014/main" id="{64D8EE54-4FF7-F693-169D-036BEE6545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9"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5" t="8747" r="9956" b="6203"/>
            <a:stretch/>
          </p:blipFill>
          <p:spPr bwMode="auto">
            <a:xfrm>
              <a:off x="49026" y="-422110"/>
              <a:ext cx="3681486" cy="37588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3" name="TextBox 1032">
              <a:extLst>
                <a:ext uri="{FF2B5EF4-FFF2-40B4-BE49-F238E27FC236}">
                  <a16:creationId xmlns:a16="http://schemas.microsoft.com/office/drawing/2014/main" id="{D268D76F-1C7D-BD50-4395-5F59ADE950DE}"/>
                </a:ext>
              </a:extLst>
            </p:cNvPr>
            <p:cNvSpPr txBox="1"/>
            <p:nvPr/>
          </p:nvSpPr>
          <p:spPr>
            <a:xfrm>
              <a:off x="453565" y="1221929"/>
              <a:ext cx="3071932" cy="1327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63" dirty="0">
                  <a:solidFill>
                    <a:srgbClr val="FF0000"/>
                  </a:solidFill>
                </a:rPr>
                <a:t>chatbot</a:t>
              </a:r>
            </a:p>
          </p:txBody>
        </p:sp>
      </p:grp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22F2713F-D186-0C68-5763-82E02A5C2EFC}"/>
              </a:ext>
            </a:extLst>
          </p:cNvPr>
          <p:cNvGrpSpPr/>
          <p:nvPr/>
        </p:nvGrpSpPr>
        <p:grpSpPr>
          <a:xfrm>
            <a:off x="1741430" y="3564309"/>
            <a:ext cx="547674" cy="506896"/>
            <a:chOff x="249427" y="-440934"/>
            <a:chExt cx="3681486" cy="3758838"/>
          </a:xfrm>
        </p:grpSpPr>
        <p:pic>
          <p:nvPicPr>
            <p:cNvPr id="1037" name="Picture 30" descr="Chatbot png images | PNGEgg">
              <a:extLst>
                <a:ext uri="{FF2B5EF4-FFF2-40B4-BE49-F238E27FC236}">
                  <a16:creationId xmlns:a16="http://schemas.microsoft.com/office/drawing/2014/main" id="{D1E453EC-EFAF-0354-E523-7A4053A032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9">
              <a:extLst>
                <a:ext uri="{BEBA8EAE-BF5A-486C-A8C5-ECC9F3942E4B}">
                  <a14:imgProps xmlns:a14="http://schemas.microsoft.com/office/drawing/2010/main">
                    <a14:imgLayer r:embed="rId22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5" t="8747" r="9956" b="6203"/>
            <a:stretch/>
          </p:blipFill>
          <p:spPr bwMode="auto">
            <a:xfrm>
              <a:off x="249427" y="-440934"/>
              <a:ext cx="3681486" cy="37588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9" name="TextBox 1038">
              <a:extLst>
                <a:ext uri="{FF2B5EF4-FFF2-40B4-BE49-F238E27FC236}">
                  <a16:creationId xmlns:a16="http://schemas.microsoft.com/office/drawing/2014/main" id="{A4C11D3F-E7D3-2F47-3A7E-079EADAE0167}"/>
                </a:ext>
              </a:extLst>
            </p:cNvPr>
            <p:cNvSpPr txBox="1"/>
            <p:nvPr/>
          </p:nvSpPr>
          <p:spPr>
            <a:xfrm>
              <a:off x="556335" y="1250853"/>
              <a:ext cx="3169562" cy="1327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63" dirty="0">
                  <a:solidFill>
                    <a:srgbClr val="FF0000"/>
                  </a:solidFill>
                </a:rPr>
                <a:t>chatbot</a:t>
              </a:r>
            </a:p>
          </p:txBody>
        </p: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E81B7192-911C-D5EC-B737-686F42323377}"/>
              </a:ext>
            </a:extLst>
          </p:cNvPr>
          <p:cNvGrpSpPr/>
          <p:nvPr/>
        </p:nvGrpSpPr>
        <p:grpSpPr>
          <a:xfrm>
            <a:off x="1182092" y="1150408"/>
            <a:ext cx="1420094" cy="1115900"/>
            <a:chOff x="1370642" y="155870"/>
            <a:chExt cx="2524612" cy="1998824"/>
          </a:xfrm>
        </p:grpSpPr>
        <p:pic>
          <p:nvPicPr>
            <p:cNvPr id="1043" name="Picture 28" descr="Chat Box Red Graphic by Surya · Creative Fabrica">
              <a:extLst>
                <a:ext uri="{FF2B5EF4-FFF2-40B4-BE49-F238E27FC236}">
                  <a16:creationId xmlns:a16="http://schemas.microsoft.com/office/drawing/2014/main" id="{FBBC20C9-514C-E7CD-E134-AE8F470BA75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>
              <a:off x="1370642" y="155870"/>
              <a:ext cx="2524612" cy="19988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9119ABC9-D01A-F0C1-B719-739C77A74C42}"/>
                </a:ext>
              </a:extLst>
            </p:cNvPr>
            <p:cNvSpPr txBox="1"/>
            <p:nvPr/>
          </p:nvSpPr>
          <p:spPr>
            <a:xfrm rot="60000">
              <a:off x="1653065" y="302919"/>
              <a:ext cx="2230722" cy="746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200" dirty="0">
                  <a:solidFill>
                    <a:schemeClr val="bg1"/>
                  </a:solidFill>
                  <a:latin typeface="Helvetica Neue" panose="02000503000000020004" pitchFamily="2" charset="0"/>
                </a:rPr>
                <a:t>Recurrent manual configuration time</a:t>
              </a:r>
            </a:p>
          </p:txBody>
        </p:sp>
      </p:grpSp>
      <p:sp>
        <p:nvSpPr>
          <p:cNvPr id="1047" name="TextBox 1046">
            <a:extLst>
              <a:ext uri="{FF2B5EF4-FFF2-40B4-BE49-F238E27FC236}">
                <a16:creationId xmlns:a16="http://schemas.microsoft.com/office/drawing/2014/main" id="{F8505483-1145-EB7A-5F88-636EC8445F61}"/>
              </a:ext>
            </a:extLst>
          </p:cNvPr>
          <p:cNvSpPr txBox="1"/>
          <p:nvPr/>
        </p:nvSpPr>
        <p:spPr>
          <a:xfrm>
            <a:off x="1909973" y="4720023"/>
            <a:ext cx="233589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Current Multitenant Customer support</a:t>
            </a:r>
          </a:p>
        </p:txBody>
      </p: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D9760193-9D01-495B-DFBD-8110B1211676}"/>
              </a:ext>
            </a:extLst>
          </p:cNvPr>
          <p:cNvGrpSpPr/>
          <p:nvPr/>
        </p:nvGrpSpPr>
        <p:grpSpPr>
          <a:xfrm>
            <a:off x="2403525" y="5285381"/>
            <a:ext cx="1476595" cy="1061072"/>
            <a:chOff x="9225664" y="4971649"/>
            <a:chExt cx="2625058" cy="1886351"/>
          </a:xfrm>
        </p:grpSpPr>
        <p:pic>
          <p:nvPicPr>
            <p:cNvPr id="1051" name="Picture 28" descr="Chat Box Red Graphic by Surya · Creative Fabrica">
              <a:extLst>
                <a:ext uri="{FF2B5EF4-FFF2-40B4-BE49-F238E27FC236}">
                  <a16:creationId xmlns:a16="http://schemas.microsoft.com/office/drawing/2014/main" id="{03807D2F-7EBF-50E0-2787-1F7B30E1A2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 rot="10800000">
              <a:off x="9326110" y="4971649"/>
              <a:ext cx="2524612" cy="18863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53" name="TextBox 1052">
              <a:extLst>
                <a:ext uri="{FF2B5EF4-FFF2-40B4-BE49-F238E27FC236}">
                  <a16:creationId xmlns:a16="http://schemas.microsoft.com/office/drawing/2014/main" id="{20869F38-280F-BD54-46A2-504A2BE14D0F}"/>
                </a:ext>
              </a:extLst>
            </p:cNvPr>
            <p:cNvSpPr txBox="1"/>
            <p:nvPr/>
          </p:nvSpPr>
          <p:spPr>
            <a:xfrm>
              <a:off x="9225664" y="5572435"/>
              <a:ext cx="2524612" cy="930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Expensive AI Subscriptions</a:t>
              </a:r>
            </a:p>
          </p:txBody>
        </p:sp>
      </p:grpSp>
      <p:sp>
        <p:nvSpPr>
          <p:cNvPr id="1061" name="TextBox 1060">
            <a:extLst>
              <a:ext uri="{FF2B5EF4-FFF2-40B4-BE49-F238E27FC236}">
                <a16:creationId xmlns:a16="http://schemas.microsoft.com/office/drawing/2014/main" id="{FFBB11C5-9C3D-BE78-F64E-EB235664B1BE}"/>
              </a:ext>
            </a:extLst>
          </p:cNvPr>
          <p:cNvSpPr txBox="1"/>
          <p:nvPr/>
        </p:nvSpPr>
        <p:spPr>
          <a:xfrm rot="16200000">
            <a:off x="-409410" y="3153384"/>
            <a:ext cx="10450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Customers</a:t>
            </a:r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887E338B-2D2A-E956-D5F7-395ABD8A4B7E}"/>
              </a:ext>
            </a:extLst>
          </p:cNvPr>
          <p:cNvSpPr txBox="1"/>
          <p:nvPr/>
        </p:nvSpPr>
        <p:spPr>
          <a:xfrm rot="5400000">
            <a:off x="5872085" y="3272295"/>
            <a:ext cx="1413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Customer Support Agents</a:t>
            </a:r>
          </a:p>
        </p:txBody>
      </p:sp>
      <p:sp>
        <p:nvSpPr>
          <p:cNvPr id="1063" name="TextBox 1062">
            <a:extLst>
              <a:ext uri="{FF2B5EF4-FFF2-40B4-BE49-F238E27FC236}">
                <a16:creationId xmlns:a16="http://schemas.microsoft.com/office/drawing/2014/main" id="{D0512E99-B340-122C-C7D5-9A1F374C3EB5}"/>
              </a:ext>
            </a:extLst>
          </p:cNvPr>
          <p:cNvSpPr txBox="1"/>
          <p:nvPr/>
        </p:nvSpPr>
        <p:spPr>
          <a:xfrm>
            <a:off x="252689" y="164887"/>
            <a:ext cx="5955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Problem Statement</a:t>
            </a:r>
          </a:p>
        </p:txBody>
      </p:sp>
      <p:sp>
        <p:nvSpPr>
          <p:cNvPr id="1064" name="TextBox 1063">
            <a:extLst>
              <a:ext uri="{FF2B5EF4-FFF2-40B4-BE49-F238E27FC236}">
                <a16:creationId xmlns:a16="http://schemas.microsoft.com/office/drawing/2014/main" id="{8ACB312E-2B74-29E1-3B66-E6B297D5CFEE}"/>
              </a:ext>
            </a:extLst>
          </p:cNvPr>
          <p:cNvSpPr txBox="1"/>
          <p:nvPr/>
        </p:nvSpPr>
        <p:spPr>
          <a:xfrm>
            <a:off x="252689" y="666223"/>
            <a:ext cx="4894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Traditional Customer Support SaaS Situation</a:t>
            </a:r>
          </a:p>
        </p:txBody>
      </p:sp>
      <p:sp>
        <p:nvSpPr>
          <p:cNvPr id="1066" name="Rounded Rectangle 1065">
            <a:extLst>
              <a:ext uri="{FF2B5EF4-FFF2-40B4-BE49-F238E27FC236}">
                <a16:creationId xmlns:a16="http://schemas.microsoft.com/office/drawing/2014/main" id="{259F4C14-F2F4-D89F-3DC8-2E7F827C66A1}"/>
              </a:ext>
            </a:extLst>
          </p:cNvPr>
          <p:cNvSpPr/>
          <p:nvPr/>
        </p:nvSpPr>
        <p:spPr>
          <a:xfrm>
            <a:off x="242163" y="6762274"/>
            <a:ext cx="6373674" cy="522016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en-US" sz="1400" dirty="0"/>
              <a:t>Does not concentrate on reducing human agents but only enables tools to improve their productivity</a:t>
            </a:r>
          </a:p>
        </p:txBody>
      </p:sp>
      <p:sp>
        <p:nvSpPr>
          <p:cNvPr id="1067" name="Rounded Rectangle 1066">
            <a:extLst>
              <a:ext uri="{FF2B5EF4-FFF2-40B4-BE49-F238E27FC236}">
                <a16:creationId xmlns:a16="http://schemas.microsoft.com/office/drawing/2014/main" id="{F50C666E-A942-A22A-483B-736D4C2C94FB}"/>
              </a:ext>
            </a:extLst>
          </p:cNvPr>
          <p:cNvSpPr/>
          <p:nvPr/>
        </p:nvSpPr>
        <p:spPr>
          <a:xfrm>
            <a:off x="242163" y="7318362"/>
            <a:ext cx="6373674" cy="49013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en-US" sz="1400" dirty="0"/>
              <a:t>Have AI solutions as wrappers on external AI LLM providers making AI subscriptions cost huge</a:t>
            </a:r>
          </a:p>
        </p:txBody>
      </p:sp>
      <p:sp>
        <p:nvSpPr>
          <p:cNvPr id="1068" name="Rounded Rectangle 1067">
            <a:extLst>
              <a:ext uri="{FF2B5EF4-FFF2-40B4-BE49-F238E27FC236}">
                <a16:creationId xmlns:a16="http://schemas.microsoft.com/office/drawing/2014/main" id="{A655D6B3-3C8C-1D98-58C5-5664C5393742}"/>
              </a:ext>
            </a:extLst>
          </p:cNvPr>
          <p:cNvSpPr/>
          <p:nvPr/>
        </p:nvSpPr>
        <p:spPr>
          <a:xfrm>
            <a:off x="252689" y="7835034"/>
            <a:ext cx="6373674" cy="475744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en-US" sz="1400" dirty="0"/>
              <a:t>Activations are tedious with exhaustive configurations</a:t>
            </a:r>
          </a:p>
        </p:txBody>
      </p:sp>
      <p:sp>
        <p:nvSpPr>
          <p:cNvPr id="1069" name="Rounded Rectangle 1068">
            <a:extLst>
              <a:ext uri="{FF2B5EF4-FFF2-40B4-BE49-F238E27FC236}">
                <a16:creationId xmlns:a16="http://schemas.microsoft.com/office/drawing/2014/main" id="{0A5815A2-D9E6-1F3B-C6BD-D2F8A90F54D9}"/>
              </a:ext>
            </a:extLst>
          </p:cNvPr>
          <p:cNvSpPr/>
          <p:nvPr/>
        </p:nvSpPr>
        <p:spPr>
          <a:xfrm>
            <a:off x="252689" y="8335764"/>
            <a:ext cx="6373674" cy="49013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/>
              <a:t>Huge operational costs for SMBs for enabling subscriptions denying lack of scalability for small budgets</a:t>
            </a:r>
          </a:p>
        </p:txBody>
      </p:sp>
      <p:sp>
        <p:nvSpPr>
          <p:cNvPr id="1070" name="Rounded Rectangle 1069">
            <a:extLst>
              <a:ext uri="{FF2B5EF4-FFF2-40B4-BE49-F238E27FC236}">
                <a16:creationId xmlns:a16="http://schemas.microsoft.com/office/drawing/2014/main" id="{DC60B4A3-78E7-A5B7-6C4B-3D4B85FBB374}"/>
              </a:ext>
            </a:extLst>
          </p:cNvPr>
          <p:cNvSpPr/>
          <p:nvPr/>
        </p:nvSpPr>
        <p:spPr>
          <a:xfrm>
            <a:off x="242163" y="8855893"/>
            <a:ext cx="6373674" cy="49013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/>
              <a:t>Require extensive recurrent admin time to improve relevancy/efficiency of support channels -  chat bots, automated phone calls etc., </a:t>
            </a:r>
          </a:p>
        </p:txBody>
      </p:sp>
      <p:sp>
        <p:nvSpPr>
          <p:cNvPr id="1073" name="Rounded Rectangle 1072">
            <a:extLst>
              <a:ext uri="{FF2B5EF4-FFF2-40B4-BE49-F238E27FC236}">
                <a16:creationId xmlns:a16="http://schemas.microsoft.com/office/drawing/2014/main" id="{75F9EDE6-7B37-B309-A731-AE523F1B5727}"/>
              </a:ext>
            </a:extLst>
          </p:cNvPr>
          <p:cNvSpPr/>
          <p:nvPr/>
        </p:nvSpPr>
        <p:spPr>
          <a:xfrm>
            <a:off x="242163" y="9397552"/>
            <a:ext cx="6373674" cy="475744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en-US" sz="1400" dirty="0"/>
              <a:t>Support time Availability limited to human agents</a:t>
            </a:r>
          </a:p>
        </p:txBody>
      </p:sp>
      <p:sp>
        <p:nvSpPr>
          <p:cNvPr id="1074" name="TextBox 1073">
            <a:extLst>
              <a:ext uri="{FF2B5EF4-FFF2-40B4-BE49-F238E27FC236}">
                <a16:creationId xmlns:a16="http://schemas.microsoft.com/office/drawing/2014/main" id="{C4382915-F731-E2CE-89D2-F64CF152D455}"/>
              </a:ext>
            </a:extLst>
          </p:cNvPr>
          <p:cNvSpPr txBox="1"/>
          <p:nvPr/>
        </p:nvSpPr>
        <p:spPr>
          <a:xfrm>
            <a:off x="229902" y="6283265"/>
            <a:ext cx="5760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Traditional Customer Support SaaS 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814993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1B817338-4E4F-0FED-7873-26B5D025C443}"/>
              </a:ext>
            </a:extLst>
          </p:cNvPr>
          <p:cNvSpPr txBox="1"/>
          <p:nvPr/>
        </p:nvSpPr>
        <p:spPr>
          <a:xfrm>
            <a:off x="4847524" y="1595441"/>
            <a:ext cx="1456656" cy="40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13" dirty="0">
                <a:solidFill>
                  <a:schemeClr val="bg1"/>
                </a:solidFill>
              </a:rPr>
              <a:t>No reduction in Human Agents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2BF3BA8-25D8-DA8F-F840-E8D4BE242066}"/>
              </a:ext>
            </a:extLst>
          </p:cNvPr>
          <p:cNvSpPr txBox="1"/>
          <p:nvPr/>
        </p:nvSpPr>
        <p:spPr>
          <a:xfrm>
            <a:off x="1282149" y="1614481"/>
            <a:ext cx="1684682" cy="40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13" dirty="0">
                <a:solidFill>
                  <a:schemeClr val="bg1"/>
                </a:solidFill>
              </a:rPr>
              <a:t>All customer queries are handed to human agents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867A2-A1E2-4AA9-9872-D2455C81A185}"/>
              </a:ext>
            </a:extLst>
          </p:cNvPr>
          <p:cNvSpPr/>
          <p:nvPr/>
        </p:nvSpPr>
        <p:spPr>
          <a:xfrm>
            <a:off x="2402718" y="2516988"/>
            <a:ext cx="1574203" cy="401452"/>
          </a:xfrm>
          <a:prstGeom prst="rect">
            <a:avLst/>
          </a:prstGeom>
          <a:effectLst>
            <a:glow rad="403780">
              <a:schemeClr val="accent1">
                <a:alpha val="24530"/>
              </a:schemeClr>
            </a:glow>
          </a:effectLst>
          <a:scene3d>
            <a:camera prst="orthographicFront">
              <a:rot lat="0" lon="1200000" rev="0"/>
            </a:camera>
            <a:lightRig rig="balanced" dir="t"/>
          </a:scene3d>
          <a:sp3d extrusionH="158750" prstMaterial="plastic">
            <a:bevelT w="438150"/>
            <a:bevelB w="463550"/>
            <a:extrusionClr>
              <a:schemeClr val="tx2">
                <a:lumMod val="50000"/>
                <a:lumOff val="50000"/>
              </a:schemeClr>
            </a:extrusion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Customer Support</a:t>
            </a:r>
            <a:br>
              <a:rPr lang="en-US" sz="1013" dirty="0"/>
            </a:br>
            <a:r>
              <a:rPr lang="en-US" sz="1013" dirty="0"/>
              <a:t>SaaS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0191B8-7A4A-35A5-FD21-7C7DC9D3BD46}"/>
              </a:ext>
            </a:extLst>
          </p:cNvPr>
          <p:cNvSpPr/>
          <p:nvPr/>
        </p:nvSpPr>
        <p:spPr>
          <a:xfrm>
            <a:off x="2402719" y="3047992"/>
            <a:ext cx="1574202" cy="401452"/>
          </a:xfrm>
          <a:prstGeom prst="rect">
            <a:avLst/>
          </a:prstGeom>
          <a:effectLst>
            <a:glow rad="403780">
              <a:schemeClr val="accent1">
                <a:alpha val="24530"/>
              </a:schemeClr>
            </a:glow>
          </a:effectLst>
          <a:scene3d>
            <a:camera prst="orthographicFront">
              <a:rot lat="0" lon="1200000" rev="0"/>
            </a:camera>
            <a:lightRig rig="balanced" dir="t"/>
          </a:scene3d>
          <a:sp3d extrusionH="158750" prstMaterial="plastic">
            <a:bevelT w="438150"/>
            <a:bevelB w="463550"/>
            <a:extrusionClr>
              <a:schemeClr val="tx2">
                <a:lumMod val="50000"/>
                <a:lumOff val="50000"/>
              </a:schemeClr>
            </a:extrusion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Customer Support</a:t>
            </a:r>
            <a:br>
              <a:rPr lang="en-US" sz="1013" dirty="0"/>
            </a:br>
            <a:r>
              <a:rPr lang="en-US" sz="1013" dirty="0"/>
              <a:t>SaaS</a:t>
            </a:r>
          </a:p>
        </p:txBody>
      </p:sp>
      <p:pic>
        <p:nvPicPr>
          <p:cNvPr id="1034" name="Picture 10" descr="Business Users 1 Free Images - Business Users Clipart (#5270102) -  PinClipart">
            <a:extLst>
              <a:ext uri="{FF2B5EF4-FFF2-40B4-BE49-F238E27FC236}">
                <a16:creationId xmlns:a16="http://schemas.microsoft.com/office/drawing/2014/main" id="{4C453544-CE11-18AC-A4AD-FA350FF17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13" b="92813" l="1563" r="94688">
                        <a14:foregroundMark x1="21989" y1="10625" x2="30625" y2="4688"/>
                        <a14:foregroundMark x1="30625" y1="4688" x2="42500" y2="5313"/>
                        <a14:foregroundMark x1="42500" y1="5313" x2="31563" y2="11563"/>
                        <a14:foregroundMark x1="31563" y1="11563" x2="24690" y2="11563"/>
                        <a14:foregroundMark x1="24688" y1="50938" x2="14063" y2="56250"/>
                        <a14:foregroundMark x1="14063" y1="56250" x2="5313" y2="64688"/>
                        <a14:foregroundMark x1="5313" y1="64688" x2="4375" y2="76875"/>
                        <a14:foregroundMark x1="4375" y1="76875" x2="8125" y2="88125"/>
                        <a14:foregroundMark x1="10934" y1="89409" x2="19063" y2="93125"/>
                        <a14:foregroundMark x1="8125" y1="88125" x2="9760" y2="88872"/>
                        <a14:foregroundMark x1="19063" y1="93125" x2="31563" y2="95313"/>
                        <a14:foregroundMark x1="31563" y1="95313" x2="55625" y2="92813"/>
                        <a14:foregroundMark x1="55625" y1="92813" x2="65938" y2="86875"/>
                        <a14:foregroundMark x1="69038" y1="79126" x2="70313" y2="75938"/>
                        <a14:foregroundMark x1="65938" y1="86875" x2="67034" y2="84135"/>
                        <a14:foregroundMark x1="72217" y1="75346" x2="93438" y2="68750"/>
                        <a14:foregroundMark x1="70313" y1="75938" x2="70739" y2="75806"/>
                        <a14:foregroundMark x1="93438" y1="68750" x2="94688" y2="57188"/>
                        <a14:foregroundMark x1="94688" y1="57188" x2="87188" y2="47813"/>
                        <a14:foregroundMark x1="87188" y1="47813" x2="63438" y2="46250"/>
                        <a14:foregroundMark x1="43124" y1="50313" x2="29063" y2="53125"/>
                        <a14:foregroundMark x1="45534" y1="49831" x2="43124" y2="50313"/>
                        <a14:foregroundMark x1="63438" y1="46250" x2="48398" y2="49258"/>
                        <a14:foregroundMark x1="29063" y1="53125" x2="23750" y2="51250"/>
                        <a14:foregroundMark x1="45914" y1="54428" x2="71563" y2="51563"/>
                        <a14:foregroundMark x1="12812" y1="58125" x2="45807" y2="54440"/>
                        <a14:foregroundMark x1="71563" y1="51563" x2="34375" y2="69688"/>
                        <a14:foregroundMark x1="34375" y1="69688" x2="63438" y2="60938"/>
                        <a14:foregroundMark x1="63438" y1="60938" x2="46250" y2="72188"/>
                        <a14:foregroundMark x1="46250" y1="72188" x2="74375" y2="55937"/>
                        <a14:foregroundMark x1="74375" y1="55937" x2="41875" y2="86875"/>
                        <a14:foregroundMark x1="41875" y1="86875" x2="56250" y2="77500"/>
                        <a14:foregroundMark x1="56250" y1="77500" x2="48438" y2="87188"/>
                        <a14:foregroundMark x1="48438" y1="87188" x2="9510" y2="91859"/>
                        <a14:foregroundMark x1="10612" y1="89087" x2="28125" y2="81875"/>
                        <a14:foregroundMark x1="28125" y1="81875" x2="14688" y2="84063"/>
                        <a14:foregroundMark x1="14688" y1="84063" x2="30312" y2="75000"/>
                        <a14:foregroundMark x1="30312" y1="75000" x2="21875" y2="78125"/>
                        <a14:foregroundMark x1="25625" y1="61250" x2="27187" y2="73125"/>
                        <a14:foregroundMark x1="27187" y1="73125" x2="30938" y2="61875"/>
                        <a14:foregroundMark x1="30938" y1="61875" x2="34063" y2="72813"/>
                        <a14:foregroundMark x1="41250" y1="69688" x2="29375" y2="75938"/>
                        <a14:foregroundMark x1="29375" y1="75938" x2="29375" y2="70313"/>
                        <a14:foregroundMark x1="30625" y1="69063" x2="31250" y2="71563"/>
                        <a14:foregroundMark x1="76875" y1="54375" x2="77188" y2="52812"/>
                        <a14:foregroundMark x1="75938" y1="47188" x2="75313" y2="59062"/>
                        <a14:foregroundMark x1="75313" y1="59062" x2="74375" y2="54063"/>
                        <a14:backgroundMark x1="4375" y1="90938" x2="5000" y2="92813"/>
                        <a14:backgroundMark x1="5938" y1="91875" x2="7500" y2="93438"/>
                        <a14:backgroundMark x1="45625" y1="49688" x2="48125" y2="49688"/>
                        <a14:backgroundMark x1="46875" y1="50313" x2="46875" y2="50313"/>
                        <a14:backgroundMark x1="19375" y1="10625" x2="19375" y2="13750"/>
                        <a14:backgroundMark x1="68750" y1="79688" x2="70313" y2="79063"/>
                        <a14:backgroundMark x1="47500" y1="50000" x2="48750" y2="47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22" y="2523778"/>
            <a:ext cx="402194" cy="368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Business Users 1 Free Images - Business Users Clipart (#5270102) -  PinClipart">
            <a:extLst>
              <a:ext uri="{FF2B5EF4-FFF2-40B4-BE49-F238E27FC236}">
                <a16:creationId xmlns:a16="http://schemas.microsoft.com/office/drawing/2014/main" id="{A57EBEED-D746-A65E-37DF-6DF79BD4B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13" b="92813" l="1563" r="94688">
                        <a14:foregroundMark x1="21989" y1="10625" x2="30625" y2="4688"/>
                        <a14:foregroundMark x1="30625" y1="4688" x2="42500" y2="5313"/>
                        <a14:foregroundMark x1="42500" y1="5313" x2="31563" y2="11563"/>
                        <a14:foregroundMark x1="31563" y1="11563" x2="24690" y2="11563"/>
                        <a14:foregroundMark x1="24688" y1="50938" x2="14063" y2="56250"/>
                        <a14:foregroundMark x1="14063" y1="56250" x2="5313" y2="64688"/>
                        <a14:foregroundMark x1="5313" y1="64688" x2="4375" y2="76875"/>
                        <a14:foregroundMark x1="4375" y1="76875" x2="8125" y2="88125"/>
                        <a14:foregroundMark x1="10934" y1="89409" x2="19063" y2="93125"/>
                        <a14:foregroundMark x1="8125" y1="88125" x2="9760" y2="88872"/>
                        <a14:foregroundMark x1="19063" y1="93125" x2="31563" y2="95313"/>
                        <a14:foregroundMark x1="31563" y1="95313" x2="55625" y2="92813"/>
                        <a14:foregroundMark x1="55625" y1="92813" x2="65938" y2="86875"/>
                        <a14:foregroundMark x1="69038" y1="79126" x2="70313" y2="75938"/>
                        <a14:foregroundMark x1="65938" y1="86875" x2="67034" y2="84135"/>
                        <a14:foregroundMark x1="72217" y1="75346" x2="93438" y2="68750"/>
                        <a14:foregroundMark x1="70313" y1="75938" x2="70739" y2="75806"/>
                        <a14:foregroundMark x1="93438" y1="68750" x2="94688" y2="57188"/>
                        <a14:foregroundMark x1="94688" y1="57188" x2="87188" y2="47813"/>
                        <a14:foregroundMark x1="87188" y1="47813" x2="63438" y2="46250"/>
                        <a14:foregroundMark x1="43124" y1="50313" x2="29063" y2="53125"/>
                        <a14:foregroundMark x1="45534" y1="49831" x2="43124" y2="50313"/>
                        <a14:foregroundMark x1="63438" y1="46250" x2="48398" y2="49258"/>
                        <a14:foregroundMark x1="29063" y1="53125" x2="23750" y2="51250"/>
                        <a14:foregroundMark x1="45914" y1="54428" x2="71563" y2="51563"/>
                        <a14:foregroundMark x1="12812" y1="58125" x2="45807" y2="54440"/>
                        <a14:foregroundMark x1="71563" y1="51563" x2="34375" y2="69688"/>
                        <a14:foregroundMark x1="34375" y1="69688" x2="63438" y2="60938"/>
                        <a14:foregroundMark x1="63438" y1="60938" x2="46250" y2="72188"/>
                        <a14:foregroundMark x1="46250" y1="72188" x2="74375" y2="55937"/>
                        <a14:foregroundMark x1="74375" y1="55937" x2="41875" y2="86875"/>
                        <a14:foregroundMark x1="41875" y1="86875" x2="56250" y2="77500"/>
                        <a14:foregroundMark x1="56250" y1="77500" x2="48438" y2="87188"/>
                        <a14:foregroundMark x1="48438" y1="87188" x2="9510" y2="91859"/>
                        <a14:foregroundMark x1="10612" y1="89087" x2="28125" y2="81875"/>
                        <a14:foregroundMark x1="28125" y1="81875" x2="14688" y2="84063"/>
                        <a14:foregroundMark x1="14688" y1="84063" x2="30312" y2="75000"/>
                        <a14:foregroundMark x1="30312" y1="75000" x2="21875" y2="78125"/>
                        <a14:foregroundMark x1="25625" y1="61250" x2="27187" y2="73125"/>
                        <a14:foregroundMark x1="27187" y1="73125" x2="30938" y2="61875"/>
                        <a14:foregroundMark x1="30938" y1="61875" x2="34063" y2="72813"/>
                        <a14:foregroundMark x1="41250" y1="69688" x2="29375" y2="75938"/>
                        <a14:foregroundMark x1="29375" y1="75938" x2="29375" y2="70313"/>
                        <a14:foregroundMark x1="30625" y1="69063" x2="31250" y2="71563"/>
                        <a14:foregroundMark x1="76875" y1="54375" x2="77188" y2="52812"/>
                        <a14:foregroundMark x1="75938" y1="47188" x2="75313" y2="59062"/>
                        <a14:foregroundMark x1="75313" y1="59062" x2="74375" y2="54063"/>
                        <a14:backgroundMark x1="4375" y1="90938" x2="5000" y2="92813"/>
                        <a14:backgroundMark x1="5938" y1="91875" x2="7500" y2="93438"/>
                        <a14:backgroundMark x1="45625" y1="49688" x2="48125" y2="49688"/>
                        <a14:backgroundMark x1="46875" y1="50313" x2="46875" y2="50313"/>
                        <a14:backgroundMark x1="19375" y1="10625" x2="19375" y2="13750"/>
                        <a14:backgroundMark x1="68750" y1="79688" x2="70313" y2="79063"/>
                        <a14:backgroundMark x1="47500" y1="50000" x2="48750" y2="47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698" y="3043390"/>
            <a:ext cx="460468" cy="422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 descr="Business Users 1 Free Images - Business Users Clipart (#5270102) -  PinClipart">
            <a:extLst>
              <a:ext uri="{FF2B5EF4-FFF2-40B4-BE49-F238E27FC236}">
                <a16:creationId xmlns:a16="http://schemas.microsoft.com/office/drawing/2014/main" id="{ACEF911F-05A7-6583-7629-2FD38E982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13" b="92813" l="1563" r="94688">
                        <a14:foregroundMark x1="21989" y1="10625" x2="30625" y2="4688"/>
                        <a14:foregroundMark x1="30625" y1="4688" x2="42500" y2="5313"/>
                        <a14:foregroundMark x1="42500" y1="5313" x2="31563" y2="11563"/>
                        <a14:foregroundMark x1="31563" y1="11563" x2="24690" y2="11563"/>
                        <a14:foregroundMark x1="24688" y1="50938" x2="14063" y2="56250"/>
                        <a14:foregroundMark x1="14063" y1="56250" x2="5313" y2="64688"/>
                        <a14:foregroundMark x1="5313" y1="64688" x2="4375" y2="76875"/>
                        <a14:foregroundMark x1="4375" y1="76875" x2="8125" y2="88125"/>
                        <a14:foregroundMark x1="10934" y1="89409" x2="19063" y2="93125"/>
                        <a14:foregroundMark x1="8125" y1="88125" x2="9760" y2="88872"/>
                        <a14:foregroundMark x1="19063" y1="93125" x2="31563" y2="95313"/>
                        <a14:foregroundMark x1="31563" y1="95313" x2="55625" y2="92813"/>
                        <a14:foregroundMark x1="55625" y1="92813" x2="65938" y2="86875"/>
                        <a14:foregroundMark x1="69038" y1="79126" x2="70313" y2="75938"/>
                        <a14:foregroundMark x1="65938" y1="86875" x2="67034" y2="84135"/>
                        <a14:foregroundMark x1="72217" y1="75346" x2="93438" y2="68750"/>
                        <a14:foregroundMark x1="70313" y1="75938" x2="70739" y2="75806"/>
                        <a14:foregroundMark x1="93438" y1="68750" x2="94688" y2="57188"/>
                        <a14:foregroundMark x1="94688" y1="57188" x2="87188" y2="47813"/>
                        <a14:foregroundMark x1="87188" y1="47813" x2="63438" y2="46250"/>
                        <a14:foregroundMark x1="43124" y1="50313" x2="29063" y2="53125"/>
                        <a14:foregroundMark x1="45534" y1="49831" x2="43124" y2="50313"/>
                        <a14:foregroundMark x1="63438" y1="46250" x2="48398" y2="49258"/>
                        <a14:foregroundMark x1="29063" y1="53125" x2="23750" y2="51250"/>
                        <a14:foregroundMark x1="45914" y1="54428" x2="71563" y2="51563"/>
                        <a14:foregroundMark x1="12812" y1="58125" x2="45807" y2="54440"/>
                        <a14:foregroundMark x1="71563" y1="51563" x2="34375" y2="69688"/>
                        <a14:foregroundMark x1="34375" y1="69688" x2="63438" y2="60938"/>
                        <a14:foregroundMark x1="63438" y1="60938" x2="46250" y2="72188"/>
                        <a14:foregroundMark x1="46250" y1="72188" x2="74375" y2="55937"/>
                        <a14:foregroundMark x1="74375" y1="55937" x2="41875" y2="86875"/>
                        <a14:foregroundMark x1="41875" y1="86875" x2="56250" y2="77500"/>
                        <a14:foregroundMark x1="56250" y1="77500" x2="48438" y2="87188"/>
                        <a14:foregroundMark x1="48438" y1="87188" x2="9510" y2="91859"/>
                        <a14:foregroundMark x1="10612" y1="89087" x2="28125" y2="81875"/>
                        <a14:foregroundMark x1="28125" y1="81875" x2="14688" y2="84063"/>
                        <a14:foregroundMark x1="14688" y1="84063" x2="30312" y2="75000"/>
                        <a14:foregroundMark x1="30312" y1="75000" x2="21875" y2="78125"/>
                        <a14:foregroundMark x1="25625" y1="61250" x2="27187" y2="73125"/>
                        <a14:foregroundMark x1="27187" y1="73125" x2="30938" y2="61875"/>
                        <a14:foregroundMark x1="30938" y1="61875" x2="34063" y2="72813"/>
                        <a14:foregroundMark x1="41250" y1="69688" x2="29375" y2="75938"/>
                        <a14:foregroundMark x1="29375" y1="75938" x2="29375" y2="70313"/>
                        <a14:foregroundMark x1="30625" y1="69063" x2="31250" y2="71563"/>
                        <a14:foregroundMark x1="76875" y1="54375" x2="77188" y2="52812"/>
                        <a14:foregroundMark x1="75938" y1="47188" x2="75313" y2="59062"/>
                        <a14:foregroundMark x1="75313" y1="59062" x2="74375" y2="54063"/>
                        <a14:backgroundMark x1="4375" y1="90938" x2="5000" y2="92813"/>
                        <a14:backgroundMark x1="5938" y1="91875" x2="7500" y2="93438"/>
                        <a14:backgroundMark x1="45625" y1="49688" x2="48125" y2="49688"/>
                        <a14:backgroundMark x1="46875" y1="50313" x2="46875" y2="50313"/>
                        <a14:backgroundMark x1="19375" y1="10625" x2="19375" y2="13750"/>
                        <a14:backgroundMark x1="68750" y1="79688" x2="70313" y2="79063"/>
                        <a14:backgroundMark x1="47500" y1="50000" x2="48750" y2="47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875" y="3054185"/>
            <a:ext cx="443813" cy="40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67258C4-9EF3-1B13-4DED-99AC3406E748}"/>
              </a:ext>
            </a:extLst>
          </p:cNvPr>
          <p:cNvSpPr/>
          <p:nvPr/>
        </p:nvSpPr>
        <p:spPr>
          <a:xfrm>
            <a:off x="2402718" y="3555128"/>
            <a:ext cx="1574201" cy="401452"/>
          </a:xfrm>
          <a:prstGeom prst="rect">
            <a:avLst/>
          </a:prstGeom>
          <a:effectLst>
            <a:glow rad="403780">
              <a:schemeClr val="accent1">
                <a:alpha val="24530"/>
              </a:schemeClr>
            </a:glow>
          </a:effectLst>
          <a:scene3d>
            <a:camera prst="orthographicFront">
              <a:rot lat="0" lon="1200000" rev="0"/>
            </a:camera>
            <a:lightRig rig="balanced" dir="t"/>
          </a:scene3d>
          <a:sp3d extrusionH="158750" prstMaterial="plastic">
            <a:bevelT w="438150"/>
            <a:bevelB w="463550"/>
            <a:extrusionClr>
              <a:schemeClr val="tx2">
                <a:lumMod val="50000"/>
                <a:lumOff val="50000"/>
              </a:schemeClr>
            </a:extrusion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13" dirty="0"/>
              <a:t>Customer Support</a:t>
            </a:r>
            <a:br>
              <a:rPr lang="en-US" sz="1013" dirty="0"/>
            </a:br>
            <a:r>
              <a:rPr lang="en-US" sz="1013" dirty="0"/>
              <a:t>SaaS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0E96228-7637-C1FB-B39A-8F41ED49EFA7}"/>
              </a:ext>
            </a:extLst>
          </p:cNvPr>
          <p:cNvSpPr/>
          <p:nvPr/>
        </p:nvSpPr>
        <p:spPr>
          <a:xfrm>
            <a:off x="1512870" y="2246953"/>
            <a:ext cx="3582024" cy="2869297"/>
          </a:xfrm>
          <a:prstGeom prst="roundRect">
            <a:avLst/>
          </a:prstGeom>
          <a:noFill/>
          <a:ln w="92075">
            <a:solidFill>
              <a:schemeClr val="tx2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 extrusionH="76200" contourW="12700">
            <a:bevelT w="69850"/>
            <a:bevelB w="101600"/>
            <a:extrusionClr>
              <a:schemeClr val="accent1">
                <a:lumMod val="60000"/>
                <a:lumOff val="40000"/>
              </a:schemeClr>
            </a:extrusionClr>
            <a:contourClr>
              <a:schemeClr val="accent1">
                <a:lumMod val="60000"/>
                <a:lumOff val="40000"/>
              </a:schemeClr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pic>
        <p:nvPicPr>
          <p:cNvPr id="34" name="Picture 10" descr="Business Users 1 Free Images - Business Users Clipart (#5270102) -  PinClipart">
            <a:extLst>
              <a:ext uri="{FF2B5EF4-FFF2-40B4-BE49-F238E27FC236}">
                <a16:creationId xmlns:a16="http://schemas.microsoft.com/office/drawing/2014/main" id="{0F86AAA0-58CC-6662-E2AC-2ECE16893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13" b="92813" l="1563" r="94688">
                        <a14:foregroundMark x1="21989" y1="10625" x2="30625" y2="4688"/>
                        <a14:foregroundMark x1="30625" y1="4688" x2="42500" y2="5313"/>
                        <a14:foregroundMark x1="42500" y1="5313" x2="31563" y2="11563"/>
                        <a14:foregroundMark x1="31563" y1="11563" x2="24690" y2="11563"/>
                        <a14:foregroundMark x1="24688" y1="50938" x2="14063" y2="56250"/>
                        <a14:foregroundMark x1="14063" y1="56250" x2="5313" y2="64688"/>
                        <a14:foregroundMark x1="5313" y1="64688" x2="4375" y2="76875"/>
                        <a14:foregroundMark x1="4375" y1="76875" x2="8125" y2="88125"/>
                        <a14:foregroundMark x1="10934" y1="89409" x2="19063" y2="93125"/>
                        <a14:foregroundMark x1="8125" y1="88125" x2="9760" y2="88872"/>
                        <a14:foregroundMark x1="19063" y1="93125" x2="31563" y2="95313"/>
                        <a14:foregroundMark x1="31563" y1="95313" x2="55625" y2="92813"/>
                        <a14:foregroundMark x1="55625" y1="92813" x2="65938" y2="86875"/>
                        <a14:foregroundMark x1="69038" y1="79126" x2="70313" y2="75938"/>
                        <a14:foregroundMark x1="65938" y1="86875" x2="67034" y2="84135"/>
                        <a14:foregroundMark x1="72217" y1="75346" x2="93438" y2="68750"/>
                        <a14:foregroundMark x1="70313" y1="75938" x2="70739" y2="75806"/>
                        <a14:foregroundMark x1="93438" y1="68750" x2="94688" y2="57188"/>
                        <a14:foregroundMark x1="94688" y1="57188" x2="87188" y2="47813"/>
                        <a14:foregroundMark x1="87188" y1="47813" x2="63438" y2="46250"/>
                        <a14:foregroundMark x1="43124" y1="50313" x2="29063" y2="53125"/>
                        <a14:foregroundMark x1="45534" y1="49831" x2="43124" y2="50313"/>
                        <a14:foregroundMark x1="63438" y1="46250" x2="48398" y2="49258"/>
                        <a14:foregroundMark x1="29063" y1="53125" x2="23750" y2="51250"/>
                        <a14:foregroundMark x1="45914" y1="54428" x2="71563" y2="51563"/>
                        <a14:foregroundMark x1="12812" y1="58125" x2="45807" y2="54440"/>
                        <a14:foregroundMark x1="71563" y1="51563" x2="34375" y2="69688"/>
                        <a14:foregroundMark x1="34375" y1="69688" x2="63438" y2="60938"/>
                        <a14:foregroundMark x1="63438" y1="60938" x2="46250" y2="72188"/>
                        <a14:foregroundMark x1="46250" y1="72188" x2="74375" y2="55937"/>
                        <a14:foregroundMark x1="74375" y1="55937" x2="41875" y2="86875"/>
                        <a14:foregroundMark x1="41875" y1="86875" x2="56250" y2="77500"/>
                        <a14:foregroundMark x1="56250" y1="77500" x2="48438" y2="87188"/>
                        <a14:foregroundMark x1="48438" y1="87188" x2="9510" y2="91859"/>
                        <a14:foregroundMark x1="10612" y1="89087" x2="28125" y2="81875"/>
                        <a14:foregroundMark x1="28125" y1="81875" x2="14688" y2="84063"/>
                        <a14:foregroundMark x1="14688" y1="84063" x2="30312" y2="75000"/>
                        <a14:foregroundMark x1="30312" y1="75000" x2="21875" y2="78125"/>
                        <a14:foregroundMark x1="25625" y1="61250" x2="27187" y2="73125"/>
                        <a14:foregroundMark x1="27187" y1="73125" x2="30938" y2="61875"/>
                        <a14:foregroundMark x1="30938" y1="61875" x2="34063" y2="72813"/>
                        <a14:foregroundMark x1="41250" y1="69688" x2="29375" y2="75938"/>
                        <a14:foregroundMark x1="29375" y1="75938" x2="29375" y2="70313"/>
                        <a14:foregroundMark x1="30625" y1="69063" x2="31250" y2="71563"/>
                        <a14:foregroundMark x1="76875" y1="54375" x2="77188" y2="52812"/>
                        <a14:foregroundMark x1="75938" y1="47188" x2="75313" y2="59062"/>
                        <a14:foregroundMark x1="75313" y1="59062" x2="74375" y2="54063"/>
                        <a14:backgroundMark x1="4375" y1="90938" x2="5000" y2="92813"/>
                        <a14:backgroundMark x1="5938" y1="91875" x2="7500" y2="93438"/>
                        <a14:backgroundMark x1="45625" y1="49688" x2="48125" y2="49688"/>
                        <a14:backgroundMark x1="46875" y1="50313" x2="46875" y2="50313"/>
                        <a14:backgroundMark x1="19375" y1="10625" x2="19375" y2="13750"/>
                        <a14:backgroundMark x1="68750" y1="79688" x2="70313" y2="79063"/>
                        <a14:backgroundMark x1="47500" y1="50000" x2="48750" y2="47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82" y="3541544"/>
            <a:ext cx="460468" cy="422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05D1A333-A842-563C-383E-8B1052FE0E95}"/>
              </a:ext>
            </a:extLst>
          </p:cNvPr>
          <p:cNvGrpSpPr/>
          <p:nvPr/>
        </p:nvGrpSpPr>
        <p:grpSpPr>
          <a:xfrm rot="1797628">
            <a:off x="5291823" y="967484"/>
            <a:ext cx="1500426" cy="1307056"/>
            <a:chOff x="1370642" y="155870"/>
            <a:chExt cx="2667424" cy="1998824"/>
          </a:xfrm>
        </p:grpSpPr>
        <p:pic>
          <p:nvPicPr>
            <p:cNvPr id="1052" name="Picture 28" descr="Chat Box Red Graphic by Surya · Creative Fabrica">
              <a:extLst>
                <a:ext uri="{FF2B5EF4-FFF2-40B4-BE49-F238E27FC236}">
                  <a16:creationId xmlns:a16="http://schemas.microsoft.com/office/drawing/2014/main" id="{90934CF3-9771-36F5-2467-7281EF64C1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>
              <a:off x="1370642" y="155870"/>
              <a:ext cx="2524612" cy="19988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74E34F7-D40C-EE3A-A989-A6B649A0763F}"/>
                </a:ext>
              </a:extLst>
            </p:cNvPr>
            <p:cNvSpPr txBox="1"/>
            <p:nvPr/>
          </p:nvSpPr>
          <p:spPr>
            <a:xfrm>
              <a:off x="1473854" y="407169"/>
              <a:ext cx="2564212" cy="681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50-70% reduction of Human Agents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C9C8A09-0BE0-92D7-952E-2F52BAE1C045}"/>
              </a:ext>
            </a:extLst>
          </p:cNvPr>
          <p:cNvGrpSpPr/>
          <p:nvPr/>
        </p:nvGrpSpPr>
        <p:grpSpPr>
          <a:xfrm rot="20454592">
            <a:off x="5198325" y="5082928"/>
            <a:ext cx="1451384" cy="1061073"/>
            <a:chOff x="7847196" y="5294213"/>
            <a:chExt cx="2580239" cy="1886351"/>
          </a:xfrm>
        </p:grpSpPr>
        <p:pic>
          <p:nvPicPr>
            <p:cNvPr id="53" name="Picture 28" descr="Chat Box Red Graphic by Surya · Creative Fabrica">
              <a:extLst>
                <a:ext uri="{FF2B5EF4-FFF2-40B4-BE49-F238E27FC236}">
                  <a16:creationId xmlns:a16="http://schemas.microsoft.com/office/drawing/2014/main" id="{54B0CD69-BBCD-F442-5182-DE68BEBADC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 rot="10800000">
              <a:off x="7902823" y="5294213"/>
              <a:ext cx="2524612" cy="18863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FA6B483-FD09-DE8F-BACF-41102D23E9D8}"/>
                </a:ext>
              </a:extLst>
            </p:cNvPr>
            <p:cNvSpPr txBox="1"/>
            <p:nvPr/>
          </p:nvSpPr>
          <p:spPr>
            <a:xfrm>
              <a:off x="7847196" y="5720447"/>
              <a:ext cx="2348781" cy="13131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24x7 Support AI Agent availability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CDA65EEE-6C73-B35D-5A9A-7FEF4ADA50F1}"/>
              </a:ext>
            </a:extLst>
          </p:cNvPr>
          <p:cNvGrpSpPr/>
          <p:nvPr/>
        </p:nvGrpSpPr>
        <p:grpSpPr>
          <a:xfrm rot="20732825">
            <a:off x="156294" y="4221106"/>
            <a:ext cx="1471100" cy="1581138"/>
            <a:chOff x="382401" y="4147167"/>
            <a:chExt cx="2868692" cy="3027617"/>
          </a:xfrm>
        </p:grpSpPr>
        <p:pic>
          <p:nvPicPr>
            <p:cNvPr id="57" name="Picture 28" descr="Chat Box Red Graphic by Surya · Creative Fabrica">
              <a:extLst>
                <a:ext uri="{FF2B5EF4-FFF2-40B4-BE49-F238E27FC236}">
                  <a16:creationId xmlns:a16="http://schemas.microsoft.com/office/drawing/2014/main" id="{B9A565DE-9234-CC32-B51F-0D2B65DBDE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 rot="15840000">
              <a:off x="302938" y="4226630"/>
              <a:ext cx="3027617" cy="28686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52493BC-19F0-D11B-4CAD-5CE4F2234A86}"/>
                </a:ext>
              </a:extLst>
            </p:cNvPr>
            <p:cNvSpPr txBox="1"/>
            <p:nvPr/>
          </p:nvSpPr>
          <p:spPr>
            <a:xfrm rot="21240000">
              <a:off x="487035" y="5030703"/>
              <a:ext cx="2222336" cy="1300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dirty="0">
                  <a:solidFill>
                    <a:schemeClr val="bg1"/>
                  </a:solidFill>
                  <a:latin typeface="Helvetica Neue" panose="02000503000000020004" pitchFamily="2" charset="0"/>
                </a:rPr>
                <a:t>Affordable AI solutions</a:t>
              </a:r>
            </a:p>
            <a:p>
              <a:endParaRPr lang="en-US" sz="1013" dirty="0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E6A35AA-EE8D-2946-D9C4-9106BF8D3E32}"/>
              </a:ext>
            </a:extLst>
          </p:cNvPr>
          <p:cNvGrpSpPr/>
          <p:nvPr/>
        </p:nvGrpSpPr>
        <p:grpSpPr>
          <a:xfrm>
            <a:off x="3687850" y="961234"/>
            <a:ext cx="1464405" cy="1254592"/>
            <a:chOff x="1370642" y="155870"/>
            <a:chExt cx="2603385" cy="1998824"/>
          </a:xfrm>
        </p:grpSpPr>
        <p:pic>
          <p:nvPicPr>
            <p:cNvPr id="63" name="Picture 28" descr="Chat Box Red Graphic by Surya · Creative Fabrica">
              <a:extLst>
                <a:ext uri="{FF2B5EF4-FFF2-40B4-BE49-F238E27FC236}">
                  <a16:creationId xmlns:a16="http://schemas.microsoft.com/office/drawing/2014/main" id="{7478F55D-5449-D500-2C0D-94C58F9980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>
              <a:off x="1370642" y="155870"/>
              <a:ext cx="2524612" cy="19988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9FCDB19C-8356-796B-7C51-36C25659C759}"/>
                </a:ext>
              </a:extLst>
            </p:cNvPr>
            <p:cNvSpPr txBox="1"/>
            <p:nvPr/>
          </p:nvSpPr>
          <p:spPr>
            <a:xfrm rot="60000">
              <a:off x="1464617" y="463469"/>
              <a:ext cx="2509410" cy="681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Almost zero Admin configurations</a:t>
              </a:r>
            </a:p>
          </p:txBody>
        </p: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E81B7192-911C-D5EC-B737-686F42323377}"/>
              </a:ext>
            </a:extLst>
          </p:cNvPr>
          <p:cNvGrpSpPr/>
          <p:nvPr/>
        </p:nvGrpSpPr>
        <p:grpSpPr>
          <a:xfrm>
            <a:off x="1220527" y="1069507"/>
            <a:ext cx="1420094" cy="1113536"/>
            <a:chOff x="1370642" y="155870"/>
            <a:chExt cx="2524612" cy="1998824"/>
          </a:xfrm>
        </p:grpSpPr>
        <p:pic>
          <p:nvPicPr>
            <p:cNvPr id="1043" name="Picture 28" descr="Chat Box Red Graphic by Surya · Creative Fabrica">
              <a:extLst>
                <a:ext uri="{FF2B5EF4-FFF2-40B4-BE49-F238E27FC236}">
                  <a16:creationId xmlns:a16="http://schemas.microsoft.com/office/drawing/2014/main" id="{FBBC20C9-514C-E7CD-E134-AE8F470BA75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>
              <a:off x="1370642" y="155870"/>
              <a:ext cx="2524612" cy="19988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9119ABC9-D01A-F0C1-B719-739C77A74C42}"/>
                </a:ext>
              </a:extLst>
            </p:cNvPr>
            <p:cNvSpPr txBox="1"/>
            <p:nvPr/>
          </p:nvSpPr>
          <p:spPr>
            <a:xfrm rot="60000">
              <a:off x="1592526" y="541495"/>
              <a:ext cx="2230722" cy="6091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200" dirty="0">
                  <a:solidFill>
                    <a:schemeClr val="bg1"/>
                  </a:solidFill>
                  <a:latin typeface="Helvetica Neue" panose="02000503000000020004" pitchFamily="2" charset="0"/>
                </a:rPr>
                <a:t>No Manual Configurations</a:t>
              </a:r>
            </a:p>
          </p:txBody>
        </p:sp>
      </p:grpSp>
      <p:sp>
        <p:nvSpPr>
          <p:cNvPr id="1047" name="TextBox 1046">
            <a:extLst>
              <a:ext uri="{FF2B5EF4-FFF2-40B4-BE49-F238E27FC236}">
                <a16:creationId xmlns:a16="http://schemas.microsoft.com/office/drawing/2014/main" id="{F8505483-1145-EB7A-5F88-636EC8445F61}"/>
              </a:ext>
            </a:extLst>
          </p:cNvPr>
          <p:cNvSpPr txBox="1"/>
          <p:nvPr/>
        </p:nvSpPr>
        <p:spPr>
          <a:xfrm>
            <a:off x="2661861" y="4745239"/>
            <a:ext cx="938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Assist.ai</a:t>
            </a:r>
            <a:endParaRPr lang="en-US" sz="1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D9760193-9D01-495B-DFBD-8110B1211676}"/>
              </a:ext>
            </a:extLst>
          </p:cNvPr>
          <p:cNvGrpSpPr/>
          <p:nvPr/>
        </p:nvGrpSpPr>
        <p:grpSpPr>
          <a:xfrm>
            <a:off x="2437537" y="5223635"/>
            <a:ext cx="1750800" cy="998377"/>
            <a:chOff x="9175442" y="4971649"/>
            <a:chExt cx="2675280" cy="1886351"/>
          </a:xfrm>
        </p:grpSpPr>
        <p:pic>
          <p:nvPicPr>
            <p:cNvPr id="1051" name="Picture 28" descr="Chat Box Red Graphic by Surya · Creative Fabrica">
              <a:extLst>
                <a:ext uri="{FF2B5EF4-FFF2-40B4-BE49-F238E27FC236}">
                  <a16:creationId xmlns:a16="http://schemas.microsoft.com/office/drawing/2014/main" id="{03807D2F-7EBF-50E0-2787-1F7B30E1A2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0" t="5872" r="14423" b="8313"/>
            <a:stretch/>
          </p:blipFill>
          <p:spPr bwMode="auto">
            <a:xfrm rot="10800000">
              <a:off x="9326110" y="4971649"/>
              <a:ext cx="2524612" cy="18863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53" name="TextBox 1052">
              <a:extLst>
                <a:ext uri="{FF2B5EF4-FFF2-40B4-BE49-F238E27FC236}">
                  <a16:creationId xmlns:a16="http://schemas.microsoft.com/office/drawing/2014/main" id="{20869F38-280F-BD54-46A2-504A2BE14D0F}"/>
                </a:ext>
              </a:extLst>
            </p:cNvPr>
            <p:cNvSpPr txBox="1"/>
            <p:nvPr/>
          </p:nvSpPr>
          <p:spPr>
            <a:xfrm>
              <a:off x="9175442" y="5560239"/>
              <a:ext cx="2625058" cy="930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50% reduction in Subscriptions</a:t>
              </a:r>
            </a:p>
          </p:txBody>
        </p:sp>
      </p:grpSp>
      <p:sp>
        <p:nvSpPr>
          <p:cNvPr id="1061" name="TextBox 1060">
            <a:extLst>
              <a:ext uri="{FF2B5EF4-FFF2-40B4-BE49-F238E27FC236}">
                <a16:creationId xmlns:a16="http://schemas.microsoft.com/office/drawing/2014/main" id="{FFBB11C5-9C3D-BE78-F64E-EB235664B1BE}"/>
              </a:ext>
            </a:extLst>
          </p:cNvPr>
          <p:cNvSpPr txBox="1"/>
          <p:nvPr/>
        </p:nvSpPr>
        <p:spPr>
          <a:xfrm rot="16200000">
            <a:off x="-219843" y="3153384"/>
            <a:ext cx="10450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Customers</a:t>
            </a:r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887E338B-2D2A-E956-D5F7-395ABD8A4B7E}"/>
              </a:ext>
            </a:extLst>
          </p:cNvPr>
          <p:cNvSpPr txBox="1"/>
          <p:nvPr/>
        </p:nvSpPr>
        <p:spPr>
          <a:xfrm rot="5400000">
            <a:off x="5722216" y="3250978"/>
            <a:ext cx="1413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Customer Support Agents</a:t>
            </a:r>
          </a:p>
        </p:txBody>
      </p:sp>
      <p:sp>
        <p:nvSpPr>
          <p:cNvPr id="1063" name="TextBox 1062">
            <a:extLst>
              <a:ext uri="{FF2B5EF4-FFF2-40B4-BE49-F238E27FC236}">
                <a16:creationId xmlns:a16="http://schemas.microsoft.com/office/drawing/2014/main" id="{D0512E99-B340-122C-C7D5-9A1F374C3EB5}"/>
              </a:ext>
            </a:extLst>
          </p:cNvPr>
          <p:cNvSpPr txBox="1"/>
          <p:nvPr/>
        </p:nvSpPr>
        <p:spPr>
          <a:xfrm>
            <a:off x="277484" y="107881"/>
            <a:ext cx="5955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Solution - </a:t>
            </a:r>
            <a:r>
              <a:rPr lang="en-US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Assist.ai</a:t>
            </a:r>
            <a:endParaRPr lang="en-US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64" name="TextBox 1063">
            <a:extLst>
              <a:ext uri="{FF2B5EF4-FFF2-40B4-BE49-F238E27FC236}">
                <a16:creationId xmlns:a16="http://schemas.microsoft.com/office/drawing/2014/main" id="{8ACB312E-2B74-29E1-3B66-E6B297D5CFEE}"/>
              </a:ext>
            </a:extLst>
          </p:cNvPr>
          <p:cNvSpPr txBox="1"/>
          <p:nvPr/>
        </p:nvSpPr>
        <p:spPr>
          <a:xfrm>
            <a:off x="277484" y="622483"/>
            <a:ext cx="438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Assist.ai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– AI first customer support</a:t>
            </a:r>
          </a:p>
        </p:txBody>
      </p:sp>
      <p:sp>
        <p:nvSpPr>
          <p:cNvPr id="1066" name="Rounded Rectangle 1065">
            <a:extLst>
              <a:ext uri="{FF2B5EF4-FFF2-40B4-BE49-F238E27FC236}">
                <a16:creationId xmlns:a16="http://schemas.microsoft.com/office/drawing/2014/main" id="{259F4C14-F2F4-D89F-3DC8-2E7F827C66A1}"/>
              </a:ext>
            </a:extLst>
          </p:cNvPr>
          <p:cNvSpPr/>
          <p:nvPr/>
        </p:nvSpPr>
        <p:spPr>
          <a:xfrm>
            <a:off x="242163" y="6762274"/>
            <a:ext cx="6373674" cy="522016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/>
              <a:t>Helps reduce human agents </a:t>
            </a:r>
            <a:r>
              <a:rPr lang="en-US" sz="1400" dirty="0" err="1"/>
              <a:t>upto</a:t>
            </a:r>
            <a:r>
              <a:rPr lang="en-US" sz="1400" dirty="0"/>
              <a:t> 40%-70% by enabling AI for interactions and inferences with users</a:t>
            </a:r>
          </a:p>
        </p:txBody>
      </p:sp>
      <p:sp>
        <p:nvSpPr>
          <p:cNvPr id="1067" name="Rounded Rectangle 1066">
            <a:extLst>
              <a:ext uri="{FF2B5EF4-FFF2-40B4-BE49-F238E27FC236}">
                <a16:creationId xmlns:a16="http://schemas.microsoft.com/office/drawing/2014/main" id="{F50C666E-A942-A22A-483B-736D4C2C94FB}"/>
              </a:ext>
            </a:extLst>
          </p:cNvPr>
          <p:cNvSpPr/>
          <p:nvPr/>
        </p:nvSpPr>
        <p:spPr>
          <a:xfrm>
            <a:off x="242163" y="7318362"/>
            <a:ext cx="6373674" cy="49013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/>
              <a:t>Locally deployed open-source LLMs making AI interactions Cost - constant and extremely low - by 70%</a:t>
            </a:r>
          </a:p>
        </p:txBody>
      </p:sp>
      <p:sp>
        <p:nvSpPr>
          <p:cNvPr id="1068" name="Rounded Rectangle 1067">
            <a:extLst>
              <a:ext uri="{FF2B5EF4-FFF2-40B4-BE49-F238E27FC236}">
                <a16:creationId xmlns:a16="http://schemas.microsoft.com/office/drawing/2014/main" id="{A655D6B3-3C8C-1D98-58C5-5664C5393742}"/>
              </a:ext>
            </a:extLst>
          </p:cNvPr>
          <p:cNvSpPr/>
          <p:nvPr/>
        </p:nvSpPr>
        <p:spPr>
          <a:xfrm>
            <a:off x="240836" y="7846828"/>
            <a:ext cx="6373674" cy="320317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en-US" sz="1400" dirty="0"/>
              <a:t>Making subscriptions and configurations extremely simple</a:t>
            </a:r>
          </a:p>
        </p:txBody>
      </p:sp>
      <p:sp>
        <p:nvSpPr>
          <p:cNvPr id="1069" name="Rounded Rectangle 1068">
            <a:extLst>
              <a:ext uri="{FF2B5EF4-FFF2-40B4-BE49-F238E27FC236}">
                <a16:creationId xmlns:a16="http://schemas.microsoft.com/office/drawing/2014/main" id="{0A5815A2-D9E6-1F3B-C6BD-D2F8A90F54D9}"/>
              </a:ext>
            </a:extLst>
          </p:cNvPr>
          <p:cNvSpPr/>
          <p:nvPr/>
        </p:nvSpPr>
        <p:spPr>
          <a:xfrm>
            <a:off x="244222" y="8190623"/>
            <a:ext cx="6373674" cy="312585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1"/>
            <a:r>
              <a:rPr lang="en-US" sz="1400" dirty="0"/>
              <a:t>Reduce subscription cost by 50%</a:t>
            </a:r>
          </a:p>
        </p:txBody>
      </p:sp>
      <p:sp>
        <p:nvSpPr>
          <p:cNvPr id="1070" name="Rounded Rectangle 1069">
            <a:extLst>
              <a:ext uri="{FF2B5EF4-FFF2-40B4-BE49-F238E27FC236}">
                <a16:creationId xmlns:a16="http://schemas.microsoft.com/office/drawing/2014/main" id="{DC60B4A3-78E7-A5B7-6C4B-3D4B85FBB374}"/>
              </a:ext>
            </a:extLst>
          </p:cNvPr>
          <p:cNvSpPr/>
          <p:nvPr/>
        </p:nvSpPr>
        <p:spPr>
          <a:xfrm>
            <a:off x="242163" y="8539263"/>
            <a:ext cx="6373674" cy="312586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400" dirty="0"/>
              <a:t>Zero Admin Time required to enable relevant conversations</a:t>
            </a:r>
          </a:p>
        </p:txBody>
      </p:sp>
      <p:sp>
        <p:nvSpPr>
          <p:cNvPr id="1073" name="Rounded Rectangle 1072">
            <a:extLst>
              <a:ext uri="{FF2B5EF4-FFF2-40B4-BE49-F238E27FC236}">
                <a16:creationId xmlns:a16="http://schemas.microsoft.com/office/drawing/2014/main" id="{75F9EDE6-7B37-B309-A731-AE523F1B5727}"/>
              </a:ext>
            </a:extLst>
          </p:cNvPr>
          <p:cNvSpPr/>
          <p:nvPr/>
        </p:nvSpPr>
        <p:spPr>
          <a:xfrm>
            <a:off x="242163" y="8886120"/>
            <a:ext cx="6373674" cy="298197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en-US" sz="1400" dirty="0"/>
              <a:t>24 x 7 AI conversations availability</a:t>
            </a:r>
          </a:p>
        </p:txBody>
      </p:sp>
      <p:sp>
        <p:nvSpPr>
          <p:cNvPr id="1074" name="TextBox 1073">
            <a:extLst>
              <a:ext uri="{FF2B5EF4-FFF2-40B4-BE49-F238E27FC236}">
                <a16:creationId xmlns:a16="http://schemas.microsoft.com/office/drawing/2014/main" id="{C4382915-F731-E2CE-89D2-F64CF152D455}"/>
              </a:ext>
            </a:extLst>
          </p:cNvPr>
          <p:cNvSpPr txBox="1"/>
          <p:nvPr/>
        </p:nvSpPr>
        <p:spPr>
          <a:xfrm>
            <a:off x="229902" y="6283265"/>
            <a:ext cx="539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Assist.ai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– AI First Customer Support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C4AFB0-1872-B60C-9A60-E1F26149CA13}"/>
              </a:ext>
            </a:extLst>
          </p:cNvPr>
          <p:cNvSpPr/>
          <p:nvPr/>
        </p:nvSpPr>
        <p:spPr>
          <a:xfrm>
            <a:off x="1756718" y="2523778"/>
            <a:ext cx="529282" cy="144015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threePt" dir="t"/>
          </a:scene3d>
          <a:sp3d extrusionH="76200" contourW="12700">
            <a:bevelT w="95250"/>
            <a:bevelB w="6350"/>
            <a:extrusionClr>
              <a:schemeClr val="accent6"/>
            </a:extrusionClr>
            <a:contourClr>
              <a:schemeClr val="accent6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40CDA7-5CE7-8A73-6D8C-0C8998CCB3B8}"/>
              </a:ext>
            </a:extLst>
          </p:cNvPr>
          <p:cNvSpPr/>
          <p:nvPr/>
        </p:nvSpPr>
        <p:spPr>
          <a:xfrm>
            <a:off x="4210288" y="2494618"/>
            <a:ext cx="529282" cy="144015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threePt" dir="t"/>
          </a:scene3d>
          <a:sp3d extrusionH="76200" contourW="12700">
            <a:bevelT w="95250"/>
            <a:bevelB w="6350"/>
            <a:extrusionClr>
              <a:schemeClr val="accent6"/>
            </a:extrusionClr>
            <a:contourClr>
              <a:schemeClr val="accent6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4FEB29-ACAB-C8F9-854E-C2B2B2CF1385}"/>
              </a:ext>
            </a:extLst>
          </p:cNvPr>
          <p:cNvSpPr/>
          <p:nvPr/>
        </p:nvSpPr>
        <p:spPr>
          <a:xfrm rot="16200000">
            <a:off x="2944700" y="3245512"/>
            <a:ext cx="529282" cy="236848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threePt" dir="t"/>
          </a:scene3d>
          <a:sp3d extrusionH="76200" contourW="12700">
            <a:bevelT w="95250"/>
            <a:bevelB w="6350"/>
            <a:extrusionClr>
              <a:schemeClr val="accent6"/>
            </a:extrusionClr>
            <a:contourClr>
              <a:schemeClr val="accent6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9A6918-F5C4-498C-F8CC-E37D3703DCCB}"/>
              </a:ext>
            </a:extLst>
          </p:cNvPr>
          <p:cNvSpPr txBox="1"/>
          <p:nvPr/>
        </p:nvSpPr>
        <p:spPr>
          <a:xfrm>
            <a:off x="2505828" y="4245088"/>
            <a:ext cx="1300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Open LLMs 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FCB495E-46C8-A55A-91FD-F12455876DB6}"/>
              </a:ext>
            </a:extLst>
          </p:cNvPr>
          <p:cNvSpPr/>
          <p:nvPr/>
        </p:nvSpPr>
        <p:spPr>
          <a:xfrm>
            <a:off x="240110" y="9224634"/>
            <a:ext cx="6373674" cy="298197"/>
          </a:xfrm>
          <a:prstGeom prst="roundRect">
            <a:avLst/>
          </a:prstGeom>
          <a:gradFill flip="none"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49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27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/>
            <a:r>
              <a:rPr lang="en-US" sz="1400" dirty="0"/>
              <a:t>Decreases customer wait time by 50% for resolutions of user queries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B90AF37-586C-7829-3352-CFED1BE7CBFD}"/>
              </a:ext>
            </a:extLst>
          </p:cNvPr>
          <p:cNvGrpSpPr/>
          <p:nvPr/>
        </p:nvGrpSpPr>
        <p:grpSpPr>
          <a:xfrm>
            <a:off x="5168327" y="2325602"/>
            <a:ext cx="872727" cy="1122401"/>
            <a:chOff x="8002372" y="2001480"/>
            <a:chExt cx="1472933" cy="1702743"/>
          </a:xfrm>
        </p:grpSpPr>
        <p:pic>
          <p:nvPicPr>
            <p:cNvPr id="8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C4133A9A-3AA5-2295-5233-A522D7D67A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00148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36E30596-0018-10A5-8CBF-36808E5269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64453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C5B4915-F797-16E3-84BC-45EE676DFCB1}"/>
              </a:ext>
            </a:extLst>
          </p:cNvPr>
          <p:cNvGrpSpPr/>
          <p:nvPr/>
        </p:nvGrpSpPr>
        <p:grpSpPr>
          <a:xfrm>
            <a:off x="5164204" y="3214989"/>
            <a:ext cx="912454" cy="1180112"/>
            <a:chOff x="8002372" y="2001480"/>
            <a:chExt cx="1472933" cy="1702743"/>
          </a:xfrm>
        </p:grpSpPr>
        <p:pic>
          <p:nvPicPr>
            <p:cNvPr id="22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2A2BE07E-4927-D9CC-1530-53D9913022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00148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35228FEF-48B5-CCA1-3219-429C677D74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64453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07C919D-9E62-CAB9-BD70-9A93B9F8795E}"/>
              </a:ext>
            </a:extLst>
          </p:cNvPr>
          <p:cNvGrpSpPr/>
          <p:nvPr/>
        </p:nvGrpSpPr>
        <p:grpSpPr>
          <a:xfrm>
            <a:off x="5182373" y="4053591"/>
            <a:ext cx="911075" cy="1126563"/>
            <a:chOff x="8002372" y="2001480"/>
            <a:chExt cx="1472933" cy="1702743"/>
          </a:xfrm>
        </p:grpSpPr>
        <p:pic>
          <p:nvPicPr>
            <p:cNvPr id="35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79900B5B-5F2C-4641-8995-20A74AF3C9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00148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4" descr="Free Vector | Customer service and Call center cartoon art illustration">
              <a:extLst>
                <a:ext uri="{FF2B5EF4-FFF2-40B4-BE49-F238E27FC236}">
                  <a16:creationId xmlns:a16="http://schemas.microsoft.com/office/drawing/2014/main" id="{4CB05684-45E2-3434-7131-801DA3C08F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2372" y="2644530"/>
              <a:ext cx="1472933" cy="10596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18975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3FBB5-FF45-992D-2FBD-D8F164E52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33" y="527405"/>
            <a:ext cx="7095067" cy="1914702"/>
          </a:xfrm>
        </p:spPr>
        <p:txBody>
          <a:bodyPr>
            <a:normAutofit/>
          </a:bodyPr>
          <a:lstStyle/>
          <a:p>
            <a:r>
              <a:rPr lang="en-US" sz="3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Market Opportunity and Revenue Forecast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7244AE-5486-48F0-0135-64B10B43C1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2890081"/>
              </p:ext>
            </p:extLst>
          </p:nvPr>
        </p:nvGraphicFramePr>
        <p:xfrm>
          <a:off x="160675" y="2256144"/>
          <a:ext cx="4021859" cy="33705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0F47CE1D-BFF9-CA1A-3698-78D132B235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0768516"/>
              </p:ext>
            </p:extLst>
          </p:nvPr>
        </p:nvGraphicFramePr>
        <p:xfrm>
          <a:off x="330008" y="6080788"/>
          <a:ext cx="4021859" cy="33705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F1C4F6-6D78-C052-4163-593F98158A45}"/>
              </a:ext>
            </a:extLst>
          </p:cNvPr>
          <p:cNvSpPr txBox="1"/>
          <p:nvPr/>
        </p:nvSpPr>
        <p:spPr>
          <a:xfrm>
            <a:off x="4351867" y="2925740"/>
            <a:ext cx="23454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Customer Support World-Wide SaaS market opportunity is projected to grow from 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13.5 to 26 Billion by 2030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EB2EA-1101-F32B-9B6A-5B43FCC82922}"/>
              </a:ext>
            </a:extLst>
          </p:cNvPr>
          <p:cNvSpPr txBox="1"/>
          <p:nvPr/>
        </p:nvSpPr>
        <p:spPr>
          <a:xfrm>
            <a:off x="4741333" y="6756400"/>
            <a:ext cx="1854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Assist.ai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is projected to attain a revenue of 300 Million by 2030</a:t>
            </a:r>
          </a:p>
        </p:txBody>
      </p:sp>
    </p:spTree>
    <p:extLst>
      <p:ext uri="{BB962C8B-B14F-4D97-AF65-F5344CB8AC3E}">
        <p14:creationId xmlns:p14="http://schemas.microsoft.com/office/powerpoint/2010/main" val="1719567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4936-39C0-E66E-E506-FF9A67CDA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14" y="-82588"/>
            <a:ext cx="5915025" cy="852112"/>
          </a:xfrm>
        </p:spPr>
        <p:txBody>
          <a:bodyPr>
            <a:normAutofit/>
          </a:bodyPr>
          <a:lstStyle/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Current Bootstrapped Team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B230B1-1139-ED49-6686-DF886F98CD7E}"/>
              </a:ext>
            </a:extLst>
          </p:cNvPr>
          <p:cNvSpPr txBox="1"/>
          <p:nvPr/>
        </p:nvSpPr>
        <p:spPr>
          <a:xfrm>
            <a:off x="-19413" y="2645821"/>
            <a:ext cx="3681696" cy="2903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Saravana Kumar Rajendran</a:t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CEO, Founder, CTO</a:t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Bootstrapped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Assist.ai</a:t>
            </a:r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Extensive 18+ years of Experience in building Cloud PaaS/SaaS products using AI technologies</a:t>
            </a:r>
          </a:p>
          <a:p>
            <a:pPr algn="ctr"/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Positions Held:</a:t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Head of Engineering at Atlassian AI team</a:t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Ex-Director at Microsoft AI/ML Engineering</a:t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Ex-Amazon building cloud PaaS offering</a:t>
            </a:r>
          </a:p>
          <a:p>
            <a:r>
              <a:rPr lang="en-US" sz="1013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  </a:t>
            </a:r>
          </a:p>
          <a:p>
            <a:r>
              <a:rPr lang="en-US" sz="1013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-apple-system"/>
              </a:rPr>
              <a:t>          </a:t>
            </a:r>
            <a:br>
              <a:rPr lang="en-US" sz="1013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br>
              <a:rPr lang="en-US" sz="1013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br>
              <a:rPr lang="en-US" sz="1013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endParaRPr lang="en-US" sz="1013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4A63CD-A2B5-B743-059C-43C212FF718F}"/>
              </a:ext>
            </a:extLst>
          </p:cNvPr>
          <p:cNvSpPr txBox="1"/>
          <p:nvPr/>
        </p:nvSpPr>
        <p:spPr>
          <a:xfrm>
            <a:off x="4669602" y="2504604"/>
            <a:ext cx="818284" cy="248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Interns: 2</a:t>
            </a:r>
            <a:endParaRPr lang="en-US"/>
          </a:p>
        </p:txBody>
      </p:sp>
      <p:pic>
        <p:nvPicPr>
          <p:cNvPr id="1026" name="Picture 2" descr="Pin page">
            <a:extLst>
              <a:ext uri="{FF2B5EF4-FFF2-40B4-BE49-F238E27FC236}">
                <a16:creationId xmlns:a16="http://schemas.microsoft.com/office/drawing/2014/main" id="{374CD45A-9600-9E17-64AA-7A2D1A344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892" y="917538"/>
            <a:ext cx="1976270" cy="143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00C5A8-12D5-E208-AB7D-FC32A7A11F9F}"/>
              </a:ext>
            </a:extLst>
          </p:cNvPr>
          <p:cNvSpPr txBox="1"/>
          <p:nvPr/>
        </p:nvSpPr>
        <p:spPr>
          <a:xfrm>
            <a:off x="3429000" y="2752813"/>
            <a:ext cx="31874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Currently bootstrapping the MVP for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Assist.ai</a:t>
            </a:r>
            <a:endParaRPr lang="en-US" sz="1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95CC4C-B031-A4D0-F543-028866714A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08" t="10829" r="8325" b="12497"/>
          <a:stretch/>
        </p:blipFill>
        <p:spPr>
          <a:xfrm>
            <a:off x="912838" y="677837"/>
            <a:ext cx="1817194" cy="1916685"/>
          </a:xfrm>
          <a:prstGeom prst="ellipse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E5FD6686-80EC-3E6D-D6FD-2E65AE87E164}"/>
              </a:ext>
            </a:extLst>
          </p:cNvPr>
          <p:cNvSpPr txBox="1">
            <a:spLocks/>
          </p:cNvSpPr>
          <p:nvPr/>
        </p:nvSpPr>
        <p:spPr>
          <a:xfrm>
            <a:off x="259215" y="4781686"/>
            <a:ext cx="5915025" cy="745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7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Seed </a:t>
            </a:r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Funding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Ask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34FF72B-3976-86F8-A80C-A65712DE3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15" y="5386094"/>
            <a:ext cx="5973474" cy="5395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300K USD for 30M valuation at 1% equity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FBEEBD84-3E09-A2AB-5BAA-1DB98C80B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495919"/>
              </p:ext>
            </p:extLst>
          </p:nvPr>
        </p:nvGraphicFramePr>
        <p:xfrm>
          <a:off x="104876" y="6016223"/>
          <a:ext cx="6648248" cy="3509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3053">
                  <a:extLst>
                    <a:ext uri="{9D8B030D-6E8A-4147-A177-3AD203B41FA5}">
                      <a16:colId xmlns:a16="http://schemas.microsoft.com/office/drawing/2014/main" val="1104685847"/>
                    </a:ext>
                  </a:extLst>
                </a:gridCol>
                <a:gridCol w="342900">
                  <a:extLst>
                    <a:ext uri="{9D8B030D-6E8A-4147-A177-3AD203B41FA5}">
                      <a16:colId xmlns:a16="http://schemas.microsoft.com/office/drawing/2014/main" val="2967654351"/>
                    </a:ext>
                  </a:extLst>
                </a:gridCol>
                <a:gridCol w="832757">
                  <a:extLst>
                    <a:ext uri="{9D8B030D-6E8A-4147-A177-3AD203B41FA5}">
                      <a16:colId xmlns:a16="http://schemas.microsoft.com/office/drawing/2014/main" val="126360515"/>
                    </a:ext>
                  </a:extLst>
                </a:gridCol>
                <a:gridCol w="3347357">
                  <a:extLst>
                    <a:ext uri="{9D8B030D-6E8A-4147-A177-3AD203B41FA5}">
                      <a16:colId xmlns:a16="http://schemas.microsoft.com/office/drawing/2014/main" val="2085558045"/>
                    </a:ext>
                  </a:extLst>
                </a:gridCol>
                <a:gridCol w="842181">
                  <a:extLst>
                    <a:ext uri="{9D8B030D-6E8A-4147-A177-3AD203B41FA5}">
                      <a16:colId xmlns:a16="http://schemas.microsoft.com/office/drawing/2014/main" val="2285118019"/>
                    </a:ext>
                  </a:extLst>
                </a:gridCol>
              </a:tblGrid>
              <a:tr h="360045">
                <a:tc>
                  <a:txBody>
                    <a:bodyPr/>
                    <a:lstStyle/>
                    <a:p>
                      <a:r>
                        <a:rPr lang="en-IN" sz="1400" b="1" dirty="0"/>
                        <a:t>Category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%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 dirty="0"/>
                        <a:t>Amount (USD)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 dirty="0"/>
                        <a:t>Details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 dirty="0"/>
                        <a:t>Duration (months)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1517922112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r>
                        <a:rPr lang="en-IN" sz="1400" b="1" dirty="0"/>
                        <a:t>Hiring </a:t>
                      </a:r>
                    </a:p>
                    <a:p>
                      <a:r>
                        <a:rPr lang="en-IN" sz="1400" b="1" dirty="0"/>
                        <a:t>(Team)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40%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$120,000</a:t>
                      </a:r>
                      <a:endParaRPr lang="en-US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To hire: 1 Principal Engineer, 2 Senior Engineers, 3 Junior Engineers, and a Sales Expert.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18</a:t>
                      </a:r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948275133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r>
                        <a:rPr lang="en-IN" sz="1400" b="1" dirty="0"/>
                        <a:t>Infrastructure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25%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$75,000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Costs for hardware, software tools, services and maintaining local LLM deployment.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</a:t>
                      </a:r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2027019047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r>
                        <a:rPr lang="en-IN" sz="1400" b="1" dirty="0"/>
                        <a:t>Marketing</a:t>
                      </a:r>
                    </a:p>
                    <a:p>
                      <a:r>
                        <a:rPr lang="en-IN" sz="1400" b="1" dirty="0"/>
                        <a:t>Sales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20%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$60,000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Campaigns, partnerships, outreach programs targeting SMBs, with high ROI strategies for </a:t>
                      </a:r>
                      <a:r>
                        <a:rPr lang="en-US" sz="1400" b="0" dirty="0"/>
                        <a:t>initial 18 months.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</a:t>
                      </a:r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1047062063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r>
                        <a:rPr lang="en-IN" sz="1400" b="1" dirty="0"/>
                        <a:t>Operations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10%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$30,000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Legal, administrative, and operational costs (office tools, licenses, SaaS).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0" dirty="0"/>
                        <a:t>18</a:t>
                      </a:r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4277594068"/>
                  </a:ext>
                </a:extLst>
              </a:tr>
              <a:tr h="208598">
                <a:tc>
                  <a:txBody>
                    <a:bodyPr/>
                    <a:lstStyle/>
                    <a:p>
                      <a:r>
                        <a:rPr lang="en-IN" sz="1400" b="1" dirty="0"/>
                        <a:t>Buffer</a:t>
                      </a:r>
                    </a:p>
                    <a:p>
                      <a:r>
                        <a:rPr lang="en-IN" sz="1400" b="1" dirty="0"/>
                        <a:t>Contingency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5%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$15,000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Reserved for unforeseen costs or scaling spikes.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18</a:t>
                      </a:r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67742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5369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B32E05A-8E6A-2F52-6C1D-AB3272D26A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8280848"/>
              </p:ext>
            </p:extLst>
          </p:nvPr>
        </p:nvGraphicFramePr>
        <p:xfrm>
          <a:off x="166631" y="1442591"/>
          <a:ext cx="6490844" cy="3781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75960B24-6824-547D-A49B-304B05C984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8375784"/>
              </p:ext>
            </p:extLst>
          </p:nvPr>
        </p:nvGraphicFramePr>
        <p:xfrm>
          <a:off x="279045" y="5582654"/>
          <a:ext cx="6378430" cy="38978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6BE33ABA-58D1-B94E-7580-DD49AB148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30210"/>
            <a:ext cx="6858000" cy="1914702"/>
          </a:xfrm>
        </p:spPr>
        <p:txBody>
          <a:bodyPr>
            <a:normAutofit/>
          </a:bodyPr>
          <a:lstStyle/>
          <a:p>
            <a:r>
              <a:rPr lang="en-I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 Neue" panose="02000503000000020004" pitchFamily="2" charset="0"/>
              </a:rPr>
              <a:t>Current Competitive Landscape and Regional Market Share </a:t>
            </a:r>
          </a:p>
        </p:txBody>
      </p:sp>
    </p:spTree>
    <p:extLst>
      <p:ext uri="{BB962C8B-B14F-4D97-AF65-F5344CB8AC3E}">
        <p14:creationId xmlns:p14="http://schemas.microsoft.com/office/powerpoint/2010/main" val="504208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5A134-3F31-7F9A-DA37-2706D6760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647" y="4725870"/>
            <a:ext cx="6242421" cy="745629"/>
          </a:xfrm>
        </p:spPr>
        <p:txBody>
          <a:bodyPr>
            <a:noAutofit/>
          </a:bodyPr>
          <a:lstStyle/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Pricing and Subscription Offerings: Competitive Landscape</a:t>
            </a:r>
            <a:endParaRPr lang="en-IN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1B5F9FB-7BA8-085F-1B5F-73C0D483F3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951489"/>
              </p:ext>
            </p:extLst>
          </p:nvPr>
        </p:nvGraphicFramePr>
        <p:xfrm>
          <a:off x="210157" y="5734752"/>
          <a:ext cx="6533543" cy="3722376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16581">
                  <a:extLst>
                    <a:ext uri="{9D8B030D-6E8A-4147-A177-3AD203B41FA5}">
                      <a16:colId xmlns:a16="http://schemas.microsoft.com/office/drawing/2014/main" val="1105096488"/>
                    </a:ext>
                  </a:extLst>
                </a:gridCol>
                <a:gridCol w="1674334">
                  <a:extLst>
                    <a:ext uri="{9D8B030D-6E8A-4147-A177-3AD203B41FA5}">
                      <a16:colId xmlns:a16="http://schemas.microsoft.com/office/drawing/2014/main" val="470520362"/>
                    </a:ext>
                  </a:extLst>
                </a:gridCol>
                <a:gridCol w="1387257">
                  <a:extLst>
                    <a:ext uri="{9D8B030D-6E8A-4147-A177-3AD203B41FA5}">
                      <a16:colId xmlns:a16="http://schemas.microsoft.com/office/drawing/2014/main" val="2663881372"/>
                    </a:ext>
                  </a:extLst>
                </a:gridCol>
                <a:gridCol w="2155371">
                  <a:extLst>
                    <a:ext uri="{9D8B030D-6E8A-4147-A177-3AD203B41FA5}">
                      <a16:colId xmlns:a16="http://schemas.microsoft.com/office/drawing/2014/main" val="836226518"/>
                    </a:ext>
                  </a:extLst>
                </a:gridCol>
              </a:tblGrid>
              <a:tr h="208598">
                <a:tc>
                  <a:txBody>
                    <a:bodyPr/>
                    <a:lstStyle/>
                    <a:p>
                      <a:r>
                        <a:rPr lang="en-IN" sz="1400" b="1" dirty="0"/>
                        <a:t>Company</a:t>
                      </a:r>
                    </a:p>
                    <a:p>
                      <a:r>
                        <a:rPr lang="en-IN" sz="1400" b="1" dirty="0"/>
                        <a:t>Product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 dirty="0"/>
                        <a:t>Base Tier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Mid-Tier</a:t>
                      </a:r>
                      <a:endParaRPr lang="en-IN" sz="1400"/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 dirty="0"/>
                        <a:t>High-Tier</a:t>
                      </a:r>
                      <a:endParaRPr lang="en-IN" sz="1400" dirty="0"/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604229429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r>
                        <a:rPr lang="en-IN" sz="1400" b="1"/>
                        <a:t>Assist.ai</a:t>
                      </a:r>
                    </a:p>
                    <a:p>
                      <a:r>
                        <a:rPr lang="en-IN" sz="1400" b="1"/>
                        <a:t>(Our Offering)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dirty="0">
                          <a:solidFill>
                            <a:schemeClr val="accent6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reflection stA="45000" endPos="7000" dist="50800" dir="5400000" sy="-100000" algn="bl" rotWithShape="0"/>
                          </a:effectLst>
                        </a:rPr>
                        <a:t> </a:t>
                      </a:r>
                      <a:r>
                        <a:rPr lang="en-IN" sz="1400" b="1" dirty="0">
                          <a:solidFill>
                            <a:schemeClr val="accent6"/>
                          </a:solidFill>
                        </a:rPr>
                        <a:t>AI</a:t>
                      </a:r>
                      <a:r>
                        <a:rPr lang="en-IN" sz="1400" b="1" dirty="0"/>
                        <a:t> Freemium Tier up to 3 agents</a:t>
                      </a:r>
                      <a:endParaRPr lang="en-IN" sz="1400" b="1" dirty="0">
                        <a:solidFill>
                          <a:schemeClr val="accent6"/>
                        </a:solidFill>
                        <a:effectLst>
                          <a:glow rad="228600">
                            <a:schemeClr val="accent6">
                              <a:satMod val="175000"/>
                              <a:alpha val="40000"/>
                            </a:schemeClr>
                          </a:glow>
                          <a:reflection stA="45000" endPos="7000" dist="50800" dir="5400000" sy="-100000" algn="bl" rotWithShape="0"/>
                        </a:effectLst>
                      </a:endParaRPr>
                    </a:p>
                  </a:txBody>
                  <a:tcPr marL="51435" marR="51435" marT="25718" marB="25718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IN" sz="1400" b="1" dirty="0">
                          <a:solidFill>
                            <a:schemeClr val="accent6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reflection stA="45000" endPos="7000" dist="50800" dir="5400000" sy="-100000" algn="bl" rotWithShape="0"/>
                          </a:effectLst>
                        </a:rPr>
                        <a:t> </a:t>
                      </a:r>
                      <a:r>
                        <a:rPr lang="en-IN" sz="1400" b="1" dirty="0">
                          <a:solidFill>
                            <a:schemeClr val="accent6"/>
                          </a:solidFill>
                        </a:rPr>
                        <a:t>AI</a:t>
                      </a:r>
                      <a:r>
                        <a:rPr lang="en-IN" sz="1400" b="1" dirty="0"/>
                        <a:t> $25 - $50/user/month</a:t>
                      </a:r>
                      <a:br>
                        <a:rPr lang="en-IN" sz="1400" b="1" dirty="0"/>
                      </a:br>
                      <a:r>
                        <a:rPr lang="en-IN" sz="1400" b="1" dirty="0"/>
                        <a:t>Omni channel</a:t>
                      </a:r>
                    </a:p>
                  </a:txBody>
                  <a:tcPr marL="51435" marR="51435" marT="25718" marB="25718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137920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r>
                        <a:rPr lang="en-IN" sz="1400" b="0"/>
                        <a:t>Freshdesk (</a:t>
                      </a:r>
                      <a:r>
                        <a:rPr lang="en-IN" sz="1400" b="0" err="1"/>
                        <a:t>Freshworks</a:t>
                      </a:r>
                      <a:r>
                        <a:rPr lang="en-IN" sz="1400" b="0"/>
                        <a:t>)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b="0"/>
                        <a:t>$15/user/month </a:t>
                      </a:r>
                    </a:p>
                    <a:p>
                      <a:r>
                        <a:rPr lang="en-US" sz="1400" b="0"/>
                        <a:t>(Basic Ticketing)</a:t>
                      </a:r>
                      <a:endParaRPr lang="en-US" sz="1400" b="0">
                        <a:solidFill>
                          <a:srgbClr val="FF0000"/>
                        </a:solidFill>
                        <a:effectLst>
                          <a:glow rad="228600">
                            <a:srgbClr val="FF0000">
                              <a:alpha val="40000"/>
                            </a:srgbClr>
                          </a:glow>
                          <a:reflection stA="45000" endPos="7000" dist="50800" dir="5400000" sy="-100000" algn="bl" rotWithShape="0"/>
                        </a:effectLst>
                      </a:endParaRP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/>
                        <a:t>$29/user/month</a:t>
                      </a:r>
                    </a:p>
                    <a:p>
                      <a:r>
                        <a:rPr lang="en-US" sz="1400" b="0" dirty="0"/>
                        <a:t>(Omnichannel Essentials)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>
                          <a:solidFill>
                            <a:schemeClr val="accent6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reflection stA="45000" endPos="7000" dist="50800" dir="5400000" sy="-100000" algn="bl" rotWithShape="0"/>
                          </a:effectLst>
                        </a:rPr>
                        <a:t> </a:t>
                      </a:r>
                      <a:r>
                        <a:rPr lang="en-IN" sz="1400" b="1">
                          <a:solidFill>
                            <a:schemeClr val="accent6"/>
                          </a:solidFill>
                        </a:rPr>
                        <a:t>AI</a:t>
                      </a:r>
                      <a:r>
                        <a:rPr lang="en-IN" sz="1400" b="1">
                          <a:solidFill>
                            <a:schemeClr val="accent6"/>
                          </a:solidFill>
                          <a:effectLst>
                            <a:glow rad="2286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reflection stA="45000" endPos="7000" dist="50800" dir="5400000" sy="-100000" algn="bl" rotWithShape="0"/>
                          </a:effectLst>
                        </a:rPr>
                        <a:t> </a:t>
                      </a:r>
                      <a:r>
                        <a:rPr lang="en-US" sz="1400" b="0"/>
                        <a:t>$59-$95/user/month (Omnichannel)</a:t>
                      </a:r>
                      <a:endParaRPr lang="en-US" sz="1400" b="0" dirty="0"/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3121363462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r>
                        <a:rPr lang="en-IN" sz="1400" b="0"/>
                        <a:t>Zendesk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b="0"/>
                        <a:t>$19/user/month</a:t>
                      </a:r>
                    </a:p>
                    <a:p>
                      <a:r>
                        <a:rPr lang="en-US" sz="1400" b="0"/>
                        <a:t>(Essential Support)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/>
                        <a:t>$49/user/month</a:t>
                      </a:r>
                    </a:p>
                    <a:p>
                      <a:r>
                        <a:rPr lang="en-US" sz="1400" b="0" dirty="0"/>
                        <a:t>(Team Support + Features)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>
                          <a:solidFill>
                            <a:schemeClr val="accent6"/>
                          </a:solidFill>
                        </a:rPr>
                        <a:t>AI</a:t>
                      </a:r>
                      <a:r>
                        <a:rPr lang="en-IN" sz="1400" b="1"/>
                        <a:t> </a:t>
                      </a:r>
                      <a:r>
                        <a:rPr lang="en-US" sz="1400" b="0"/>
                        <a:t>$89-$125/user/month (Full Suite) </a:t>
                      </a:r>
                      <a:endParaRPr lang="en-US" sz="1400" b="0" dirty="0"/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2938600069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r>
                        <a:rPr lang="en-IN" sz="1400" b="0"/>
                        <a:t>Salesforce Service Cloud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b="0"/>
                        <a:t>$25/user/month</a:t>
                      </a:r>
                    </a:p>
                    <a:p>
                      <a:r>
                        <a:rPr lang="en-US" sz="1400" b="0"/>
                        <a:t>(Starter CRM Support) 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/>
                        <a:t>$75/user/month (Customizable Support)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>
                          <a:solidFill>
                            <a:schemeClr val="accent6"/>
                          </a:solidFill>
                        </a:rPr>
                        <a:t>AI </a:t>
                      </a:r>
                      <a:r>
                        <a:rPr lang="de-DE" sz="1400" b="0"/>
                        <a:t>$125-$300/user/month (Einstein AI)</a:t>
                      </a:r>
                      <a:endParaRPr lang="en-US" sz="1400" b="0" dirty="0"/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1462240814"/>
                  </a:ext>
                </a:extLst>
              </a:tr>
              <a:tr h="360045">
                <a:tc>
                  <a:txBody>
                    <a:bodyPr/>
                    <a:lstStyle/>
                    <a:p>
                      <a:r>
                        <a:rPr lang="en-IN" sz="1400" b="0"/>
                        <a:t>ServiceNow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b="0"/>
                        <a:t>$30/user/month</a:t>
                      </a:r>
                    </a:p>
                    <a:p>
                      <a:r>
                        <a:rPr lang="en-US" sz="1400" b="0"/>
                        <a:t>(Basic ITSM)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US" sz="1400" b="0"/>
                        <a:t>$65/user/month</a:t>
                      </a:r>
                    </a:p>
                    <a:p>
                      <a:r>
                        <a:rPr lang="en-US" sz="1400" b="0"/>
                        <a:t>(Workflow Automation)</a:t>
                      </a:r>
                    </a:p>
                  </a:txBody>
                  <a:tcPr marL="51435" marR="51435" marT="25718" marB="25718" anchor="ctr"/>
                </a:tc>
                <a:tc>
                  <a:txBody>
                    <a:bodyPr/>
                    <a:lstStyle/>
                    <a:p>
                      <a:r>
                        <a:rPr lang="en-IN" sz="1400" b="1" dirty="0">
                          <a:solidFill>
                            <a:schemeClr val="accent6"/>
                          </a:solidFill>
                        </a:rPr>
                        <a:t>AI</a:t>
                      </a:r>
                      <a:r>
                        <a:rPr lang="en-IN" sz="1400" b="1" dirty="0"/>
                        <a:t> </a:t>
                      </a:r>
                      <a:r>
                        <a:rPr lang="en-US" sz="1400" b="0" dirty="0"/>
                        <a:t>$150+/user/month</a:t>
                      </a:r>
                    </a:p>
                    <a:p>
                      <a:r>
                        <a:rPr lang="en-US" sz="1400" b="0" dirty="0"/>
                        <a:t>(Full AI Features)</a:t>
                      </a:r>
                    </a:p>
                  </a:txBody>
                  <a:tcPr marL="51435" marR="51435" marT="25718" marB="25718" anchor="ctr"/>
                </a:tc>
                <a:extLst>
                  <a:ext uri="{0D108BD9-81ED-4DB2-BD59-A6C34878D82A}">
                    <a16:rowId xmlns:a16="http://schemas.microsoft.com/office/drawing/2014/main" val="2396348985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8C0A27F2-EAC6-983E-C088-D541789DBB77}"/>
              </a:ext>
            </a:extLst>
          </p:cNvPr>
          <p:cNvSpPr txBox="1">
            <a:spLocks/>
          </p:cNvSpPr>
          <p:nvPr/>
        </p:nvSpPr>
        <p:spPr>
          <a:xfrm>
            <a:off x="307789" y="345183"/>
            <a:ext cx="5915025" cy="8326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7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Roadmap – </a:t>
            </a:r>
            <a:r>
              <a:rPr lang="en-US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Assist.ai</a:t>
            </a:r>
            <a:endParaRPr lang="en-US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216944F-675F-B9AD-9039-F706E6850300}"/>
              </a:ext>
            </a:extLst>
          </p:cNvPr>
          <p:cNvGrpSpPr/>
          <p:nvPr/>
        </p:nvGrpSpPr>
        <p:grpSpPr>
          <a:xfrm>
            <a:off x="448601" y="1148651"/>
            <a:ext cx="6469368" cy="3313966"/>
            <a:chOff x="923766" y="1477675"/>
            <a:chExt cx="11501099" cy="447915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2824697-3D56-992A-7F86-FDC17ADEA65B}"/>
                </a:ext>
              </a:extLst>
            </p:cNvPr>
            <p:cNvCxnSpPr>
              <a:cxnSpLocks/>
            </p:cNvCxnSpPr>
            <p:nvPr/>
          </p:nvCxnSpPr>
          <p:spPr>
            <a:xfrm>
              <a:off x="1787236" y="3865418"/>
              <a:ext cx="8423564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" name="Up Arrow 5">
              <a:extLst>
                <a:ext uri="{FF2B5EF4-FFF2-40B4-BE49-F238E27FC236}">
                  <a16:creationId xmlns:a16="http://schemas.microsoft.com/office/drawing/2014/main" id="{60711251-915C-2100-2550-A15112694913}"/>
                </a:ext>
              </a:extLst>
            </p:cNvPr>
            <p:cNvSpPr/>
            <p:nvPr/>
          </p:nvSpPr>
          <p:spPr>
            <a:xfrm>
              <a:off x="1544920" y="2887010"/>
              <a:ext cx="484632" cy="978408"/>
            </a:xfrm>
            <a:prstGeom prst="upArrow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B8377D7-0416-D434-4FFA-84FB00963220}"/>
                </a:ext>
              </a:extLst>
            </p:cNvPr>
            <p:cNvSpPr txBox="1"/>
            <p:nvPr/>
          </p:nvSpPr>
          <p:spPr>
            <a:xfrm>
              <a:off x="950354" y="1477675"/>
              <a:ext cx="1828731" cy="998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br>
                <a:rPr lang="en-US" sz="1400" dirty="0"/>
              </a:br>
              <a:r>
                <a:rPr lang="en-US" sz="1400" dirty="0"/>
                <a:t>Team Inception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F4A5ED2-C24B-B8AC-8158-3F8F45BCE27E}"/>
                </a:ext>
              </a:extLst>
            </p:cNvPr>
            <p:cNvSpPr txBox="1"/>
            <p:nvPr/>
          </p:nvSpPr>
          <p:spPr>
            <a:xfrm>
              <a:off x="923766" y="4086096"/>
              <a:ext cx="1621869" cy="4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Nov 2024</a:t>
              </a:r>
            </a:p>
          </p:txBody>
        </p:sp>
        <p:sp>
          <p:nvSpPr>
            <p:cNvPr id="9" name="Up Arrow 8">
              <a:extLst>
                <a:ext uri="{FF2B5EF4-FFF2-40B4-BE49-F238E27FC236}">
                  <a16:creationId xmlns:a16="http://schemas.microsoft.com/office/drawing/2014/main" id="{228C19EA-D691-8B88-DFCE-D1EDCFE3F4FC}"/>
                </a:ext>
              </a:extLst>
            </p:cNvPr>
            <p:cNvSpPr/>
            <p:nvPr/>
          </p:nvSpPr>
          <p:spPr>
            <a:xfrm rot="10800000">
              <a:off x="3844774" y="3865419"/>
              <a:ext cx="484632" cy="978408"/>
            </a:xfrm>
            <a:prstGeom prst="upArrow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27BF354-763B-548F-FBB5-A134A3EDF07C}"/>
                </a:ext>
              </a:extLst>
            </p:cNvPr>
            <p:cNvSpPr txBox="1"/>
            <p:nvPr/>
          </p:nvSpPr>
          <p:spPr>
            <a:xfrm>
              <a:off x="3373220" y="3386634"/>
              <a:ext cx="1539454" cy="4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Jun 2025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D49B77-BDC2-170F-DDEE-5A69F38E87B7}"/>
                </a:ext>
              </a:extLst>
            </p:cNvPr>
            <p:cNvSpPr txBox="1"/>
            <p:nvPr/>
          </p:nvSpPr>
          <p:spPr>
            <a:xfrm>
              <a:off x="3671179" y="4958451"/>
              <a:ext cx="1156190" cy="4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MVP</a:t>
              </a:r>
            </a:p>
          </p:txBody>
        </p:sp>
        <p:sp>
          <p:nvSpPr>
            <p:cNvPr id="12" name="Up Arrow 11">
              <a:extLst>
                <a:ext uri="{FF2B5EF4-FFF2-40B4-BE49-F238E27FC236}">
                  <a16:creationId xmlns:a16="http://schemas.microsoft.com/office/drawing/2014/main" id="{E7F6DB43-7880-CCD6-8F31-023C5791E8E9}"/>
                </a:ext>
              </a:extLst>
            </p:cNvPr>
            <p:cNvSpPr/>
            <p:nvPr/>
          </p:nvSpPr>
          <p:spPr>
            <a:xfrm>
              <a:off x="5937019" y="2887010"/>
              <a:ext cx="484632" cy="978408"/>
            </a:xfrm>
            <a:prstGeom prst="up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E4382AF-415E-EFED-DCD8-F511D24C5F49}"/>
                </a:ext>
              </a:extLst>
            </p:cNvPr>
            <p:cNvSpPr txBox="1"/>
            <p:nvPr/>
          </p:nvSpPr>
          <p:spPr>
            <a:xfrm>
              <a:off x="5422602" y="4029285"/>
              <a:ext cx="1599298" cy="4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Aug 2025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B232C-1586-9CA7-4EDC-9A1BE0DC2866}"/>
                </a:ext>
              </a:extLst>
            </p:cNvPr>
            <p:cNvSpPr txBox="1"/>
            <p:nvPr/>
          </p:nvSpPr>
          <p:spPr>
            <a:xfrm>
              <a:off x="4080186" y="1680891"/>
              <a:ext cx="4336937" cy="998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/>
                <a:t>Private Preview</a:t>
              </a:r>
            </a:p>
            <a:p>
              <a:pPr algn="ctr"/>
              <a:r>
                <a:rPr lang="en-US" sz="1400" dirty="0"/>
                <a:t>Customer Early Adopter Program</a:t>
              </a:r>
            </a:p>
          </p:txBody>
        </p:sp>
        <p:sp>
          <p:nvSpPr>
            <p:cNvPr id="16" name="Up Arrow 15">
              <a:extLst>
                <a:ext uri="{FF2B5EF4-FFF2-40B4-BE49-F238E27FC236}">
                  <a16:creationId xmlns:a16="http://schemas.microsoft.com/office/drawing/2014/main" id="{0F62B34D-449B-D589-72E6-723CD7E0A653}"/>
                </a:ext>
              </a:extLst>
            </p:cNvPr>
            <p:cNvSpPr/>
            <p:nvPr/>
          </p:nvSpPr>
          <p:spPr>
            <a:xfrm rot="10800000">
              <a:off x="7961730" y="3884627"/>
              <a:ext cx="484632" cy="978408"/>
            </a:xfrm>
            <a:prstGeom prst="upArrow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2D48E44-3D87-0B0E-A8B5-CA86C883D3C5}"/>
                </a:ext>
              </a:extLst>
            </p:cNvPr>
            <p:cNvSpPr txBox="1"/>
            <p:nvPr/>
          </p:nvSpPr>
          <p:spPr>
            <a:xfrm>
              <a:off x="7387295" y="3373218"/>
              <a:ext cx="1633495" cy="4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Dec 2025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35DEE8E-2659-1722-6929-77A3D4AC3A77}"/>
                </a:ext>
              </a:extLst>
            </p:cNvPr>
            <p:cNvSpPr txBox="1"/>
            <p:nvPr/>
          </p:nvSpPr>
          <p:spPr>
            <a:xfrm>
              <a:off x="6375261" y="4958452"/>
              <a:ext cx="3835538" cy="998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/>
                <a:t>General Availability</a:t>
              </a:r>
              <a:br>
                <a:rPr lang="en-US" sz="1400" dirty="0"/>
              </a:br>
              <a:r>
                <a:rPr lang="en-US" sz="1400" dirty="0"/>
                <a:t>Open to World-Wide Customers</a:t>
              </a:r>
            </a:p>
          </p:txBody>
        </p:sp>
        <p:sp>
          <p:nvSpPr>
            <p:cNvPr id="19" name="Up Arrow 18">
              <a:extLst>
                <a:ext uri="{FF2B5EF4-FFF2-40B4-BE49-F238E27FC236}">
                  <a16:creationId xmlns:a16="http://schemas.microsoft.com/office/drawing/2014/main" id="{A1E48CDF-6802-506D-FA51-60CD6B3644E7}"/>
                </a:ext>
              </a:extLst>
            </p:cNvPr>
            <p:cNvSpPr/>
            <p:nvPr/>
          </p:nvSpPr>
          <p:spPr>
            <a:xfrm rot="5400000">
              <a:off x="9968483" y="1943859"/>
              <a:ext cx="484632" cy="2322493"/>
            </a:xfrm>
            <a:prstGeom prst="upArrow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AF6472-93F4-5771-AB63-41AB82F8FB62}"/>
                </a:ext>
              </a:extLst>
            </p:cNvPr>
            <p:cNvSpPr txBox="1"/>
            <p:nvPr/>
          </p:nvSpPr>
          <p:spPr>
            <a:xfrm>
              <a:off x="8087928" y="1790760"/>
              <a:ext cx="4336937" cy="998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Increasing customer base</a:t>
              </a:r>
              <a:br>
                <a:rPr lang="en-US" sz="1400" dirty="0"/>
              </a:br>
              <a:r>
                <a:rPr lang="en-US" sz="1400" dirty="0"/>
                <a:t>Features based on feedback</a:t>
              </a:r>
              <a:br>
                <a:rPr lang="en-US" sz="1400" dirty="0"/>
              </a:br>
              <a:r>
                <a:rPr lang="en-US" sz="1400" dirty="0"/>
                <a:t>Widening product scope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9575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9460D-308A-F88E-6D22-D233271DF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7" y="143279"/>
            <a:ext cx="5915025" cy="1617279"/>
          </a:xfrm>
        </p:spPr>
        <p:txBody>
          <a:bodyPr>
            <a:normAutofit/>
          </a:bodyPr>
          <a:lstStyle/>
          <a:p>
            <a:r>
              <a:rPr lang="en-I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Hypothetical Case Study</a:t>
            </a:r>
            <a:br>
              <a:rPr lang="en-I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IN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Cost Saving- </a:t>
            </a:r>
            <a:r>
              <a:rPr lang="en-IN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Assist.ai</a:t>
            </a:r>
            <a:endParaRPr lang="en-IN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9CF72-1125-B0BB-F23C-9FE45E588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7" y="1760558"/>
            <a:ext cx="6626360" cy="11505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 dirty="0"/>
              <a:t>Customer Persona</a:t>
            </a:r>
            <a:r>
              <a:rPr lang="en-US" sz="1400" dirty="0"/>
              <a:t>:</a:t>
            </a:r>
            <a:br>
              <a:rPr lang="en-US" sz="1400" dirty="0"/>
            </a:br>
            <a:r>
              <a:rPr lang="en-US" sz="1400" dirty="0"/>
              <a:t>E-commerce store </a:t>
            </a:r>
          </a:p>
          <a:p>
            <a:pPr>
              <a:spcBef>
                <a:spcPts val="0"/>
              </a:spcBef>
            </a:pPr>
            <a:r>
              <a:rPr lang="en-US" sz="1400" dirty="0"/>
              <a:t>$3.5M revenue</a:t>
            </a:r>
          </a:p>
          <a:p>
            <a:pPr>
              <a:spcBef>
                <a:spcPts val="0"/>
              </a:spcBef>
            </a:pPr>
            <a:r>
              <a:rPr lang="en-US" sz="1400" dirty="0"/>
              <a:t>5 agents handling  ~1,500 tickets/month</a:t>
            </a:r>
          </a:p>
          <a:p>
            <a:pPr marL="0" indent="0">
              <a:spcBef>
                <a:spcPts val="0"/>
              </a:spcBef>
              <a:buNone/>
            </a:pPr>
            <a:endParaRPr lang="en-IN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68E981-A609-AE66-7CBA-CF0D9BE1AEF9}"/>
              </a:ext>
            </a:extLst>
          </p:cNvPr>
          <p:cNvSpPr txBox="1"/>
          <p:nvPr/>
        </p:nvSpPr>
        <p:spPr>
          <a:xfrm>
            <a:off x="471487" y="2956659"/>
            <a:ext cx="4765529" cy="1109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Challenges</a:t>
            </a:r>
            <a:r>
              <a:rPr lang="en-US" sz="1400" dirty="0"/>
              <a:t>:</a:t>
            </a:r>
          </a:p>
          <a:p>
            <a:pPr marL="160723" indent="-160723">
              <a:buFont typeface="Arial" panose="020B0604020202020204" pitchFamily="34" charset="0"/>
              <a:buChar char="•"/>
            </a:pPr>
            <a:r>
              <a:rPr lang="en-US" sz="1400" b="1" dirty="0"/>
              <a:t>$12,500/month</a:t>
            </a:r>
            <a:r>
              <a:rPr lang="en-US" sz="1400" dirty="0"/>
              <a:t> for salaries (5 agents)</a:t>
            </a:r>
          </a:p>
          <a:p>
            <a:pPr marL="160723" indent="-160723">
              <a:buFont typeface="Arial" panose="020B0604020202020204" pitchFamily="34" charset="0"/>
              <a:buChar char="•"/>
            </a:pPr>
            <a:r>
              <a:rPr lang="en-US" sz="1400" b="1" dirty="0"/>
              <a:t>$ 500/month</a:t>
            </a:r>
            <a:r>
              <a:rPr lang="en-US" sz="1400" dirty="0"/>
              <a:t> for software subscriptions.</a:t>
            </a:r>
          </a:p>
          <a:p>
            <a:pPr marL="160723" indent="-160723">
              <a:buFont typeface="Arial" panose="020B0604020202020204" pitchFamily="34" charset="0"/>
              <a:buChar char="•"/>
            </a:pPr>
            <a:r>
              <a:rPr lang="en-US" sz="1400" b="1" dirty="0"/>
              <a:t>Total: $13,000/month</a:t>
            </a:r>
            <a:r>
              <a:rPr lang="en-US" sz="1400" dirty="0"/>
              <a:t>.</a:t>
            </a:r>
          </a:p>
          <a:p>
            <a:endParaRPr lang="en-IN" sz="1013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48F8DD-B081-D5D8-0A7B-7452443DD714}"/>
              </a:ext>
            </a:extLst>
          </p:cNvPr>
          <p:cNvSpPr txBox="1"/>
          <p:nvPr/>
        </p:nvSpPr>
        <p:spPr>
          <a:xfrm>
            <a:off x="471487" y="4112183"/>
            <a:ext cx="54222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Solution with </a:t>
            </a:r>
            <a:r>
              <a:rPr lang="en-US" sz="1400" b="1" dirty="0" err="1"/>
              <a:t>Assist.ai</a:t>
            </a:r>
            <a:r>
              <a:rPr lang="en-US" sz="1400" dirty="0"/>
              <a:t>:</a:t>
            </a:r>
          </a:p>
          <a:p>
            <a:pPr marL="160723" indent="-160723">
              <a:buFont typeface="Arial" panose="020B0604020202020204" pitchFamily="34" charset="0"/>
              <a:buChar char="•"/>
            </a:pPr>
            <a:r>
              <a:rPr lang="en-US" sz="1400" b="1" dirty="0"/>
              <a:t>$7,500/month </a:t>
            </a:r>
            <a:r>
              <a:rPr lang="en-US" sz="1400" dirty="0"/>
              <a:t>for salaries (reduced to 3 agents)</a:t>
            </a:r>
          </a:p>
          <a:p>
            <a:pPr marL="160723" indent="-160723">
              <a:buFont typeface="Arial" panose="020B0604020202020204" pitchFamily="34" charset="0"/>
              <a:buChar char="•"/>
            </a:pPr>
            <a:r>
              <a:rPr lang="en-US" sz="1400" b="1" dirty="0"/>
              <a:t>$150/month</a:t>
            </a:r>
            <a:r>
              <a:rPr lang="en-US" sz="1400" dirty="0"/>
              <a:t> for </a:t>
            </a:r>
            <a:r>
              <a:rPr lang="en-US" sz="1400" dirty="0" err="1"/>
              <a:t>Assist.ai</a:t>
            </a:r>
            <a:r>
              <a:rPr lang="en-US" sz="1400" dirty="0"/>
              <a:t> software subscriptions</a:t>
            </a:r>
          </a:p>
          <a:p>
            <a:pPr marL="160723" indent="-160723">
              <a:buFont typeface="Arial" panose="020B0604020202020204" pitchFamily="34" charset="0"/>
              <a:buChar char="•"/>
            </a:pPr>
            <a:r>
              <a:rPr lang="en-US" sz="1400" b="1" dirty="0"/>
              <a:t>Total: $7,650/month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B87D45-4128-80C2-4585-D9FE165EEDC4}"/>
              </a:ext>
            </a:extLst>
          </p:cNvPr>
          <p:cNvSpPr txBox="1"/>
          <p:nvPr/>
        </p:nvSpPr>
        <p:spPr>
          <a:xfrm>
            <a:off x="471487" y="5251310"/>
            <a:ext cx="642390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Outcome</a:t>
            </a:r>
            <a:br>
              <a:rPr lang="en-IN" sz="1400" b="1" dirty="0"/>
            </a:br>
            <a:r>
              <a:rPr lang="en-IN" sz="1400" b="1" dirty="0"/>
              <a:t>40% cost saving with </a:t>
            </a:r>
            <a:r>
              <a:rPr lang="en-IN" sz="1400" b="1" dirty="0" err="1"/>
              <a:t>Assist.ai</a:t>
            </a:r>
            <a:endParaRPr lang="en-IN" sz="1400" b="1" dirty="0"/>
          </a:p>
          <a:p>
            <a:r>
              <a:rPr lang="en-IN" sz="1400" dirty="0"/>
              <a:t>Monthly Savings: </a:t>
            </a:r>
            <a:r>
              <a:rPr lang="en-IN" sz="1400" b="1" dirty="0"/>
              <a:t>$5,350/month</a:t>
            </a:r>
            <a:br>
              <a:rPr lang="en-IN" sz="1400" dirty="0"/>
            </a:br>
            <a:r>
              <a:rPr lang="en-IN" sz="1400" dirty="0"/>
              <a:t>Yearly Savings:</a:t>
            </a:r>
            <a:r>
              <a:rPr lang="en-IN" sz="1400" b="1" dirty="0"/>
              <a:t> $64,200/year</a:t>
            </a:r>
            <a:br>
              <a:rPr lang="en-IN" sz="1400" b="1" dirty="0"/>
            </a:br>
            <a:r>
              <a:rPr lang="en-IN" sz="1400" dirty="0"/>
              <a:t>Faster and relevant Customer responses boosting customer retention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50C375B-367E-0A9A-F7B9-876A683D81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5607697"/>
              </p:ext>
            </p:extLst>
          </p:nvPr>
        </p:nvGraphicFramePr>
        <p:xfrm>
          <a:off x="471487" y="6658545"/>
          <a:ext cx="3120799" cy="304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86385A6-CA8A-CCCF-3BC6-6CA1AEAA92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8420641"/>
              </p:ext>
            </p:extLst>
          </p:nvPr>
        </p:nvGraphicFramePr>
        <p:xfrm>
          <a:off x="3517786" y="6645949"/>
          <a:ext cx="3340214" cy="304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30950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C8DED-720B-9E43-EBA3-673D50F11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4" y="4629721"/>
            <a:ext cx="5915025" cy="646558"/>
          </a:xfrm>
        </p:spPr>
        <p:txBody>
          <a:bodyPr>
            <a:normAutofit/>
          </a:bodyPr>
          <a:lstStyle/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FAQs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1F164-ABB9-F952-3D80-E7F7BFCC7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3" y="5572346"/>
            <a:ext cx="5915025" cy="3527319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sz="3400" b="1" dirty="0"/>
              <a:t>Why should I as an investor contribute</a:t>
            </a:r>
            <a:r>
              <a:rPr lang="en-US" sz="3400" dirty="0"/>
              <a:t>?</a:t>
            </a:r>
          </a:p>
          <a:p>
            <a:r>
              <a:rPr lang="en-US" sz="2900" dirty="0"/>
              <a:t>Extreme growth opportunity with returns of 5x for the first 3 years</a:t>
            </a:r>
          </a:p>
          <a:p>
            <a:r>
              <a:rPr lang="en-US" sz="2900" dirty="0"/>
              <a:t>World-Wide Market opportunity for customer support increasing YoY by 15%, marking the right time to enter the business</a:t>
            </a:r>
          </a:p>
          <a:p>
            <a:r>
              <a:rPr lang="en-US" sz="2900" dirty="0"/>
              <a:t>Multi-tenant systems– scalable to millions of customers</a:t>
            </a:r>
          </a:p>
          <a:p>
            <a:r>
              <a:rPr lang="en-US" sz="2900" dirty="0"/>
              <a:t>Locally deployed and self managed infra – LLMs, DBs, Vector-Stores – Bringing down operational costs</a:t>
            </a:r>
          </a:p>
          <a:p>
            <a:r>
              <a:rPr lang="en-US" sz="2900" dirty="0"/>
              <a:t>Huge opportunity with SMBs looking for affordable AI solutions – reducing their operational costs</a:t>
            </a:r>
          </a:p>
          <a:p>
            <a:r>
              <a:rPr lang="en-US" sz="2900"/>
              <a:t>Current 13.5 </a:t>
            </a:r>
            <a:r>
              <a:rPr lang="en-US" sz="2900" dirty="0"/>
              <a:t>billion market surging to 26 billion by 2030</a:t>
            </a:r>
          </a:p>
          <a:p>
            <a:r>
              <a:rPr lang="en-US" sz="2900" dirty="0"/>
              <a:t>Right time to invest as we are first in the market</a:t>
            </a:r>
          </a:p>
          <a:p>
            <a:r>
              <a:rPr lang="en-US" sz="2900" dirty="0"/>
              <a:t>Early interest from healthcare, finance, e-commerce, desperate for cost-effective customer support solutions</a:t>
            </a:r>
          </a:p>
          <a:p>
            <a:r>
              <a:rPr lang="en-US" sz="2900" dirty="0"/>
              <a:t>Product will be GA in 15 months – customers traction will build faster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6C0591-F4C8-848C-F601-54EEA61C86D6}"/>
              </a:ext>
            </a:extLst>
          </p:cNvPr>
          <p:cNvSpPr txBox="1">
            <a:spLocks/>
          </p:cNvSpPr>
          <p:nvPr/>
        </p:nvSpPr>
        <p:spPr>
          <a:xfrm>
            <a:off x="471485" y="432263"/>
            <a:ext cx="5915025" cy="771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7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Long term plan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6E2023A-3857-9DE0-B0E1-C1A8A9C83BD8}"/>
              </a:ext>
            </a:extLst>
          </p:cNvPr>
          <p:cNvSpPr txBox="1">
            <a:spLocks/>
          </p:cNvSpPr>
          <p:nvPr/>
        </p:nvSpPr>
        <p:spPr>
          <a:xfrm>
            <a:off x="308906" y="1542466"/>
            <a:ext cx="6489564" cy="2447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38" indent="-171438" algn="l" defTabSz="68575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13" indent="-171438" algn="l" defTabSz="68575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188" indent="-171438" algn="l" defTabSz="68575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063" indent="-171438" algn="l" defTabSz="68575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38" indent="-171438" algn="l" defTabSz="68575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13" indent="-171438" algn="l" defTabSz="68575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688" indent="-171438" algn="l" defTabSz="68575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63" indent="-171438" algn="l" defTabSz="68575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38" indent="-171438" algn="l" defTabSz="68575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500" dirty="0"/>
              <a:t>Extend the technology built for </a:t>
            </a:r>
            <a:r>
              <a:rPr lang="en-US" sz="1500" dirty="0" err="1"/>
              <a:t>Assist.ai</a:t>
            </a:r>
            <a:r>
              <a:rPr lang="en-US" sz="1500" dirty="0"/>
              <a:t>, and provide them as separate SaaS solutions</a:t>
            </a:r>
          </a:p>
          <a:p>
            <a:r>
              <a:rPr lang="en-US" sz="1500" b="1" dirty="0"/>
              <a:t>Cross document LLM reference and interactions </a:t>
            </a:r>
            <a:r>
              <a:rPr lang="en-US" sz="1500" dirty="0"/>
              <a:t>– as we build for cross document LLM references for </a:t>
            </a:r>
            <a:r>
              <a:rPr lang="en-US" sz="1500" dirty="0" err="1"/>
              <a:t>Assist.ai</a:t>
            </a:r>
            <a:r>
              <a:rPr lang="en-US" sz="1500" dirty="0"/>
              <a:t> – we can monetize it as solution – huge future opportunity area</a:t>
            </a:r>
          </a:p>
          <a:p>
            <a:r>
              <a:rPr lang="en-US" sz="1500" b="1" dirty="0"/>
              <a:t>Affordable LLM offerings </a:t>
            </a:r>
            <a:r>
              <a:rPr lang="en-US" sz="1500" dirty="0"/>
              <a:t>– as we build locally deployed LLMs for </a:t>
            </a:r>
            <a:r>
              <a:rPr lang="en-US" sz="1500" dirty="0" err="1"/>
              <a:t>Assist.ai</a:t>
            </a:r>
            <a:r>
              <a:rPr lang="en-US" sz="1500" dirty="0"/>
              <a:t> – we can monetize it as a separate horizontal solution</a:t>
            </a:r>
          </a:p>
          <a:p>
            <a:r>
              <a:rPr lang="en-US" sz="1500" b="1" dirty="0"/>
              <a:t>Customer support specific for Industries </a:t>
            </a:r>
            <a:r>
              <a:rPr lang="en-US" sz="1500" dirty="0"/>
              <a:t>– e-commerce, healthcare, finance etc., - huge opportunity area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640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1487</TotalTime>
  <Words>1217</Words>
  <Application>Microsoft Office PowerPoint</Application>
  <PresentationFormat>A4 Paper (210x297 mm)</PresentationFormat>
  <Paragraphs>210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Market Opportunity and Revenue Forecast</vt:lpstr>
      <vt:lpstr>Current Bootstrapped Team</vt:lpstr>
      <vt:lpstr>Current Competitive Landscape and Regional Market Share </vt:lpstr>
      <vt:lpstr>Pricing and Subscription Offerings: Competitive Landscape</vt:lpstr>
      <vt:lpstr>Hypothetical Case Study Cost Saving- Assist.ai</vt:lpstr>
      <vt:lpstr>FAQs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Saravana Kumar Rajendran</dc:creator>
  <cp:lastModifiedBy>Saravana Kumar Rajendran</cp:lastModifiedBy>
  <cp:revision>20</cp:revision>
  <dcterms:created xsi:type="dcterms:W3CDTF">2024-11-22T04:02:14Z</dcterms:created>
  <dcterms:modified xsi:type="dcterms:W3CDTF">2024-12-16T14:40:33Z</dcterms:modified>
</cp:coreProperties>
</file>

<file path=docProps/thumbnail.jpeg>
</file>